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303" r:id="rId2"/>
    <p:sldId id="350" r:id="rId3"/>
    <p:sldId id="400" r:id="rId4"/>
    <p:sldId id="362" r:id="rId5"/>
    <p:sldId id="406" r:id="rId6"/>
    <p:sldId id="407" r:id="rId7"/>
    <p:sldId id="358" r:id="rId8"/>
    <p:sldId id="410" r:id="rId9"/>
    <p:sldId id="351" r:id="rId10"/>
    <p:sldId id="402" r:id="rId11"/>
    <p:sldId id="388" r:id="rId12"/>
    <p:sldId id="408" r:id="rId13"/>
    <p:sldId id="308" r:id="rId14"/>
    <p:sldId id="389" r:id="rId15"/>
    <p:sldId id="368" r:id="rId16"/>
    <p:sldId id="390" r:id="rId17"/>
    <p:sldId id="391" r:id="rId18"/>
    <p:sldId id="393" r:id="rId19"/>
    <p:sldId id="394" r:id="rId20"/>
    <p:sldId id="409" r:id="rId21"/>
    <p:sldId id="377" r:id="rId22"/>
    <p:sldId id="379" r:id="rId23"/>
    <p:sldId id="403" r:id="rId24"/>
    <p:sldId id="382" r:id="rId25"/>
    <p:sldId id="384" r:id="rId26"/>
    <p:sldId id="386" r:id="rId27"/>
    <p:sldId id="397" r:id="rId28"/>
    <p:sldId id="357" r:id="rId29"/>
    <p:sldId id="405" r:id="rId30"/>
    <p:sldId id="370" r:id="rId31"/>
    <p:sldId id="342" r:id="rId32"/>
    <p:sldId id="399" r:id="rId33"/>
    <p:sldId id="282" r:id="rId34"/>
    <p:sldId id="347" r:id="rId35"/>
    <p:sldId id="369" r:id="rId36"/>
    <p:sldId id="372" r:id="rId37"/>
    <p:sldId id="373" r:id="rId38"/>
    <p:sldId id="387" r:id="rId39"/>
    <p:sldId id="375" r:id="rId40"/>
    <p:sldId id="395" r:id="rId41"/>
    <p:sldId id="371" r:id="rId42"/>
    <p:sldId id="398" r:id="rId43"/>
    <p:sldId id="396" r:id="rId44"/>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isa" initials="p" lastIdx="11" clrIdx="0">
    <p:extLst>
      <p:ext uri="{19B8F6BF-5375-455C-9EA6-DF929625EA0E}">
        <p15:presenceInfo xmlns:p15="http://schemas.microsoft.com/office/powerpoint/2012/main" userId="pari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1ED"/>
    <a:srgbClr val="FFFFFF"/>
    <a:srgbClr val="282828"/>
    <a:srgbClr val="8DC648"/>
    <a:srgbClr val="B2D983"/>
    <a:srgbClr val="F0F0F0"/>
    <a:srgbClr val="292929"/>
    <a:srgbClr val="8C8F8F"/>
    <a:srgbClr val="796364"/>
    <a:srgbClr val="C5C3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5126" autoAdjust="0"/>
  </p:normalViewPr>
  <p:slideViewPr>
    <p:cSldViewPr>
      <p:cViewPr varScale="1">
        <p:scale>
          <a:sx n="50" d="100"/>
          <a:sy n="50" d="100"/>
        </p:scale>
        <p:origin x="1242" y="66"/>
      </p:cViewPr>
      <p:guideLst>
        <p:guide orient="horz" pos="3072"/>
        <p:guide pos="40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0" d="100"/>
        <a:sy n="110" d="100"/>
      </p:scale>
      <p:origin x="0" y="-87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mathworks.com/help/nnet/ref/nnet.cnn.layer.imageinputlayer.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de.mathworks.com/help/nnet/ref/nnet.cnn.layer.maxpooling2dlayer.html" TargetMode="External"/><Relationship Id="rId5" Type="http://schemas.openxmlformats.org/officeDocument/2006/relationships/hyperlink" Target="https://de.mathworks.com/help/nnet/ref/nnet.cnn.layer.relulayer.html" TargetMode="External"/><Relationship Id="rId4" Type="http://schemas.openxmlformats.org/officeDocument/2006/relationships/hyperlink" Target="https://de.mathworks.com/help/nnet/ref/nnet.cnn.layer.convolution2dlayer.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9879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189596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29420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Start with the </a:t>
            </a:r>
            <a:r>
              <a:rPr lang="en-US" sz="2200" b="0" i="0" u="none" strike="noStrike" dirty="0" err="1" smtClean="0">
                <a:effectLst/>
                <a:latin typeface="Helvetica Neue"/>
                <a:ea typeface="Helvetica Neue"/>
                <a:cs typeface="Helvetica Neue"/>
                <a:sym typeface="Helvetica Neue"/>
                <a:hlinkClick r:id="rId3"/>
              </a:rPr>
              <a:t>imageInputLayer</a:t>
            </a:r>
            <a:r>
              <a:rPr lang="en-US" sz="2200" b="0" i="0" dirty="0" smtClean="0">
                <a:effectLst/>
                <a:latin typeface="Helvetica Neue"/>
                <a:ea typeface="Helvetica Neue"/>
                <a:cs typeface="Helvetica Neue"/>
                <a:sym typeface="Helvetica Neue"/>
              </a:rPr>
              <a:t>, which defines the type and size of the input layer. For detection tasks, the CNN needs to analyze smaller sections of the image, so the input size must be similar in size to the smallest object in the data set.</a:t>
            </a:r>
          </a:p>
          <a:p>
            <a:r>
              <a:rPr lang="en-US" sz="2200" b="0" i="0" dirty="0" smtClean="0">
                <a:effectLst/>
                <a:latin typeface="Helvetica Neue"/>
                <a:ea typeface="Helvetica Neue"/>
                <a:cs typeface="Helvetica Neue"/>
                <a:sym typeface="Helvetica Neue"/>
              </a:rPr>
              <a:t>This input size is a balance between processing time and the amount of spatial detail the CNN needs to resolve.</a:t>
            </a:r>
          </a:p>
          <a:p>
            <a:r>
              <a:rPr lang="en-US" sz="2200" b="0" i="0" dirty="0" smtClean="0">
                <a:effectLst/>
                <a:latin typeface="Helvetica Neue"/>
                <a:ea typeface="Helvetica Neue"/>
                <a:cs typeface="Helvetica Neue"/>
                <a:sym typeface="Helvetica Neue"/>
              </a:rPr>
              <a:t/>
            </a:r>
            <a:br>
              <a:rPr lang="en-US" sz="2200" b="0" i="0" dirty="0" smtClean="0">
                <a:effectLst/>
                <a:latin typeface="Helvetica Neue"/>
                <a:ea typeface="Helvetica Neue"/>
                <a:cs typeface="Helvetica Neue"/>
                <a:sym typeface="Helvetica Neue"/>
              </a:rPr>
            </a:br>
            <a:r>
              <a:rPr lang="en-US" sz="2200" b="0" i="0" dirty="0" smtClean="0">
                <a:effectLst/>
                <a:latin typeface="Helvetica Neue"/>
                <a:ea typeface="Helvetica Neue"/>
                <a:cs typeface="Helvetica Neue"/>
                <a:sym typeface="Helvetica Neue"/>
              </a:rPr>
              <a:t>Next, define the middle layers of the network. The middle layers are made up of repeated blocks of </a:t>
            </a:r>
            <a:r>
              <a:rPr lang="en-US" sz="2200" b="0" i="0" u="none" strike="noStrike" dirty="0" smtClean="0">
                <a:effectLst/>
                <a:latin typeface="Helvetica Neue"/>
                <a:ea typeface="Helvetica Neue"/>
                <a:cs typeface="Helvetica Neue"/>
                <a:sym typeface="Helvetica Neue"/>
                <a:hlinkClick r:id="rId4"/>
              </a:rPr>
              <a:t>convolution2dLayer</a:t>
            </a:r>
            <a:r>
              <a:rPr lang="en-US" sz="2200" b="0" i="0" dirty="0" smtClean="0">
                <a:effectLst/>
                <a:latin typeface="Helvetica Neue"/>
                <a:ea typeface="Helvetica Neue"/>
                <a:cs typeface="Helvetica Neue"/>
                <a:sym typeface="Helvetica Neue"/>
              </a:rPr>
              <a:t>, </a:t>
            </a:r>
            <a:r>
              <a:rPr lang="en-US" sz="2200" b="0" i="0" u="none" strike="noStrike" dirty="0" err="1" smtClean="0">
                <a:effectLst/>
                <a:latin typeface="Helvetica Neue"/>
                <a:ea typeface="Helvetica Neue"/>
                <a:cs typeface="Helvetica Neue"/>
                <a:sym typeface="Helvetica Neue"/>
                <a:hlinkClick r:id="rId5"/>
              </a:rPr>
              <a:t>reluLayer</a:t>
            </a:r>
            <a:r>
              <a:rPr lang="en-US" sz="2200" b="0" i="0" dirty="0" smtClean="0">
                <a:effectLst/>
                <a:latin typeface="Helvetica Neue"/>
                <a:ea typeface="Helvetica Neue"/>
                <a:cs typeface="Helvetica Neue"/>
                <a:sym typeface="Helvetica Neue"/>
              </a:rPr>
              <a:t> (rectified linear units), and </a:t>
            </a:r>
            <a:r>
              <a:rPr lang="en-US" sz="2200" b="0" i="0" u="none" strike="noStrike" dirty="0" smtClean="0">
                <a:effectLst/>
                <a:latin typeface="Helvetica Neue"/>
                <a:ea typeface="Helvetica Neue"/>
                <a:cs typeface="Helvetica Neue"/>
                <a:sym typeface="Helvetica Neue"/>
                <a:hlinkClick r:id="rId6"/>
              </a:rPr>
              <a:t>maxPooling2dLayer</a:t>
            </a:r>
            <a:r>
              <a:rPr lang="en-US" sz="2200" b="0" i="0" dirty="0" smtClean="0">
                <a:effectLst/>
                <a:latin typeface="Helvetica Neue"/>
                <a:ea typeface="Helvetica Neue"/>
                <a:cs typeface="Helvetica Neue"/>
                <a:sym typeface="Helvetica Neue"/>
              </a:rPr>
              <a:t> layers. These layers form the core building blocks of convolutional neural networks.</a:t>
            </a:r>
          </a:p>
          <a:p>
            <a:endParaRPr lang="en-US" sz="2200" b="0" i="0" dirty="0" smtClean="0">
              <a:effectLst/>
              <a:latin typeface="Helvetica Neue"/>
              <a:sym typeface="Helvetica Neue"/>
            </a:endParaRPr>
          </a:p>
          <a:p>
            <a:endParaRPr lang="de-DE" dirty="0"/>
          </a:p>
        </p:txBody>
      </p:sp>
    </p:spTree>
    <p:extLst>
      <p:ext uri="{BB962C8B-B14F-4D97-AF65-F5344CB8AC3E}">
        <p14:creationId xmlns:p14="http://schemas.microsoft.com/office/powerpoint/2010/main" val="2007052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76727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The main drawback of the linear filtering is that the details in the original image will be destroyed during reducing the noise. </a:t>
            </a:r>
          </a:p>
          <a:p>
            <a:r>
              <a:rPr lang="en-US" sz="2200" dirty="0" smtClean="0">
                <a:effectLst/>
                <a:latin typeface="Helvetica Neue"/>
                <a:ea typeface="Helvetica Neue"/>
                <a:cs typeface="Helvetica Neue"/>
                <a:sym typeface="Helvetica Neue"/>
              </a:rPr>
              <a:t>Anisotropic diffusion filtering proposed by </a:t>
            </a:r>
            <a:r>
              <a:rPr lang="en-US" sz="2200" dirty="0" err="1" smtClean="0">
                <a:effectLst/>
                <a:latin typeface="Helvetica Neue"/>
                <a:ea typeface="Helvetica Neue"/>
                <a:cs typeface="Helvetica Neue"/>
                <a:sym typeface="Helvetica Neue"/>
              </a:rPr>
              <a:t>Perona</a:t>
            </a:r>
            <a:r>
              <a:rPr lang="en-US" sz="2200" dirty="0" smtClean="0">
                <a:effectLst/>
                <a:latin typeface="Helvetica Neue"/>
                <a:ea typeface="Helvetica Neue"/>
                <a:cs typeface="Helvetica Neue"/>
                <a:sym typeface="Helvetica Neue"/>
              </a:rPr>
              <a:t> and Malic [reference] is a technique which reduces the image noise but preserves details and even enhances edges.</a:t>
            </a:r>
          </a:p>
          <a:p>
            <a:endParaRPr lang="de-DE" dirty="0"/>
          </a:p>
        </p:txBody>
      </p:sp>
    </p:spTree>
    <p:extLst>
      <p:ext uri="{BB962C8B-B14F-4D97-AF65-F5344CB8AC3E}">
        <p14:creationId xmlns:p14="http://schemas.microsoft.com/office/powerpoint/2010/main" val="1015066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10372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0117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754148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139976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31481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The ordered set of fiducial point coordinates </a:t>
            </a:r>
            <a:r>
              <a:rPr lang="en-US" sz="2200" i="1" dirty="0" smtClean="0">
                <a:effectLst/>
                <a:latin typeface="Helvetica Neue"/>
                <a:ea typeface="Helvetica Neue"/>
                <a:cs typeface="Helvetica Neue"/>
                <a:sym typeface="Helvetica Neue"/>
              </a:rPr>
              <a:t>P’ </a:t>
            </a:r>
            <a:r>
              <a:rPr lang="en-US" sz="2200" dirty="0" smtClean="0">
                <a:effectLst/>
                <a:latin typeface="Helvetica Neue"/>
                <a:ea typeface="Helvetica Neue"/>
                <a:cs typeface="Helvetica Neue"/>
                <a:sym typeface="Helvetica Neue"/>
              </a:rPr>
              <a:t>are then applied to compute the 6-DOF pose of the Z-frame with respect to the image plane. Finally, the computed frame position and orientation is used to compute the required motion of the robotic device to reach the target pose.</a:t>
            </a:r>
          </a:p>
          <a:p>
            <a:endParaRPr lang="de-DE" dirty="0"/>
          </a:p>
        </p:txBody>
      </p:sp>
    </p:spTree>
    <p:extLst>
      <p:ext uri="{BB962C8B-B14F-4D97-AF65-F5344CB8AC3E}">
        <p14:creationId xmlns:p14="http://schemas.microsoft.com/office/powerpoint/2010/main" val="40743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171955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93604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6257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637198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93698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364365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59997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479465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04870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682630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Z-frame is </a:t>
            </a:r>
            <a:r>
              <a:rPr lang="en-US" sz="2200" b="0" i="0" u="none" strike="noStrike" baseline="0" dirty="0" smtClean="0">
                <a:effectLst/>
                <a:latin typeface="Helvetica Neue"/>
                <a:ea typeface="Helvetica Neue"/>
                <a:cs typeface="Helvetica Neue"/>
                <a:sym typeface="Helvetica Neue"/>
              </a:rPr>
              <a:t>a </a:t>
            </a:r>
            <a:r>
              <a:rPr lang="en-US" sz="2200" b="0" i="0" u="none" strike="noStrike" baseline="0" dirty="0" smtClean="0">
                <a:latin typeface="Helvetica Neue"/>
                <a:ea typeface="Helvetica Neue"/>
                <a:cs typeface="Helvetica Neue"/>
                <a:sym typeface="Helvetica Neue"/>
              </a:rPr>
              <a:t>passive tracking marker </a:t>
            </a:r>
          </a:p>
          <a:p>
            <a:r>
              <a:rPr lang="en-US" sz="2200" b="0" i="0" u="none" strike="noStrike" baseline="0" dirty="0" smtClean="0">
                <a:latin typeface="Helvetica Neue"/>
                <a:ea typeface="Helvetica Neue"/>
                <a:cs typeface="Helvetica Neue"/>
                <a:sym typeface="Helvetica Neue"/>
              </a:rPr>
              <a:t> control and tracking of the position and orientation of the instrument </a:t>
            </a:r>
          </a:p>
          <a:p>
            <a:r>
              <a:rPr lang="en-US" sz="2200" b="0" i="0" u="none" strike="noStrike" baseline="0" dirty="0" smtClean="0">
                <a:latin typeface="Helvetica Neue"/>
                <a:ea typeface="Helvetica Neue"/>
                <a:cs typeface="Helvetica Neue"/>
                <a:sym typeface="Helvetica Neue"/>
              </a:rPr>
              <a:t> </a:t>
            </a:r>
            <a:r>
              <a:rPr lang="en-US" sz="2200" dirty="0" smtClean="0">
                <a:effectLst/>
                <a:latin typeface="Helvetica Neue"/>
                <a:ea typeface="Helvetica Neue"/>
                <a:cs typeface="Helvetica Neue"/>
                <a:sym typeface="Helvetica Neue"/>
              </a:rPr>
              <a:t>designed with internal cylindrical tunnels, which are aligned in vertical and 45°-orientation at three sides (= Z-shape).</a:t>
            </a:r>
            <a:endParaRPr lang="de-DE" dirty="0" smtClean="0"/>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A single image slice will show seven ellipses, the centroids are used for localizing the </a:t>
            </a:r>
            <a:r>
              <a:rPr lang="de-DE" sz="2200" b="0" i="0" u="none" strike="noStrike" baseline="0" dirty="0" smtClean="0">
                <a:latin typeface="Helvetica Neue"/>
                <a:ea typeface="Helvetica Neue"/>
                <a:cs typeface="Helvetica Neue"/>
                <a:sym typeface="Helvetica Neue"/>
              </a:rPr>
              <a:t>frame</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 The benefit from the Z-shaped marker design is that the full 6-DOF (DOF = degree of freedom) pose of the device can be extracted from the relationship of the dots that show up on the image. </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Our new marker concept uses the same design with the Z-shaped tunnels, but it is fully additively manufactured.</a:t>
            </a:r>
            <a:endParaRPr lang="de-DE" dirty="0"/>
          </a:p>
        </p:txBody>
      </p:sp>
    </p:spTree>
    <p:extLst>
      <p:ext uri="{BB962C8B-B14F-4D97-AF65-F5344CB8AC3E}">
        <p14:creationId xmlns:p14="http://schemas.microsoft.com/office/powerpoint/2010/main" val="666143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479675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The precision/recall (PR) curve highlights how precise a detector is at varying levels of recall. Ideally, the precision would be 1 at all recall levels.</a:t>
            </a:r>
          </a:p>
          <a:p>
            <a:r>
              <a:rPr lang="en-US" sz="2200" b="0" i="0" dirty="0" smtClean="0">
                <a:effectLst/>
                <a:latin typeface="Helvetica Neue"/>
                <a:ea typeface="Helvetica Neue"/>
                <a:cs typeface="Helvetica Neue"/>
                <a:sym typeface="Helvetica Neue"/>
              </a:rPr>
              <a:t>The use of additional layers in the network can help improve the average precision, but might require additional training data and longer training time.</a:t>
            </a:r>
            <a:endParaRPr lang="de-DE" dirty="0"/>
          </a:p>
        </p:txBody>
      </p:sp>
    </p:spTree>
    <p:extLst>
      <p:ext uri="{BB962C8B-B14F-4D97-AF65-F5344CB8AC3E}">
        <p14:creationId xmlns:p14="http://schemas.microsoft.com/office/powerpoint/2010/main" val="357023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4155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The main drawback of the linear filtering is that the details in the original image will be destroyed during reducing the noise. </a:t>
            </a:r>
          </a:p>
          <a:p>
            <a:r>
              <a:rPr lang="en-US" sz="2200" dirty="0" smtClean="0">
                <a:effectLst/>
                <a:latin typeface="Helvetica Neue"/>
                <a:ea typeface="Helvetica Neue"/>
                <a:cs typeface="Helvetica Neue"/>
                <a:sym typeface="Helvetica Neue"/>
              </a:rPr>
              <a:t>Anisotropic diffusion filtering proposed by </a:t>
            </a:r>
            <a:r>
              <a:rPr lang="en-US" sz="2200" dirty="0" err="1" smtClean="0">
                <a:effectLst/>
                <a:latin typeface="Helvetica Neue"/>
                <a:ea typeface="Helvetica Neue"/>
                <a:cs typeface="Helvetica Neue"/>
                <a:sym typeface="Helvetica Neue"/>
              </a:rPr>
              <a:t>Perona</a:t>
            </a:r>
            <a:r>
              <a:rPr lang="en-US" sz="2200" dirty="0" smtClean="0">
                <a:effectLst/>
                <a:latin typeface="Helvetica Neue"/>
                <a:ea typeface="Helvetica Neue"/>
                <a:cs typeface="Helvetica Neue"/>
                <a:sym typeface="Helvetica Neue"/>
              </a:rPr>
              <a:t> and Malic [reference] is a technique which reduces the image noise but preserves details and even enhances edges.</a:t>
            </a:r>
          </a:p>
          <a:p>
            <a:endParaRPr lang="de-DE" dirty="0"/>
          </a:p>
        </p:txBody>
      </p:sp>
    </p:spTree>
    <p:extLst>
      <p:ext uri="{BB962C8B-B14F-4D97-AF65-F5344CB8AC3E}">
        <p14:creationId xmlns:p14="http://schemas.microsoft.com/office/powerpoint/2010/main" val="1241009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The ordered set of fiducial point coordinates </a:t>
            </a:r>
            <a:r>
              <a:rPr lang="en-US" sz="2200" i="1" dirty="0" smtClean="0">
                <a:effectLst/>
                <a:latin typeface="Helvetica Neue"/>
                <a:ea typeface="Helvetica Neue"/>
                <a:cs typeface="Helvetica Neue"/>
                <a:sym typeface="Helvetica Neue"/>
              </a:rPr>
              <a:t>P’ </a:t>
            </a:r>
            <a:r>
              <a:rPr lang="en-US" sz="2200" dirty="0" smtClean="0">
                <a:effectLst/>
                <a:latin typeface="Helvetica Neue"/>
                <a:ea typeface="Helvetica Neue"/>
                <a:cs typeface="Helvetica Neue"/>
                <a:sym typeface="Helvetica Neue"/>
              </a:rPr>
              <a:t>are then applied to compute the 6-DOF pose of the Z-frame with respect to the image plane. Finally, the computed frame position and orientation is used to compute the required motion of the robotic device to reach the target pose.</a:t>
            </a:r>
          </a:p>
          <a:p>
            <a:endParaRPr lang="de-DE" dirty="0"/>
          </a:p>
        </p:txBody>
      </p:sp>
    </p:spTree>
    <p:extLst>
      <p:ext uri="{BB962C8B-B14F-4D97-AF65-F5344CB8AC3E}">
        <p14:creationId xmlns:p14="http://schemas.microsoft.com/office/powerpoint/2010/main" val="3036853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121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343144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Talk about different approach for rotation like feature extraction SURF and</a:t>
            </a:r>
            <a:r>
              <a:rPr lang="de-DE" baseline="0" dirty="0" smtClean="0"/>
              <a:t> SIFT and MSER but they didnt work for all the images because of the differeces in circle shapes</a:t>
            </a:r>
            <a:endParaRPr lang="de-DE" dirty="0"/>
          </a:p>
        </p:txBody>
      </p:sp>
    </p:spTree>
    <p:extLst>
      <p:ext uri="{BB962C8B-B14F-4D97-AF65-F5344CB8AC3E}">
        <p14:creationId xmlns:p14="http://schemas.microsoft.com/office/powerpoint/2010/main" val="12129670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77776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29752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Z-frame is </a:t>
            </a:r>
            <a:r>
              <a:rPr lang="en-US" sz="2200" b="0" i="0" u="none" strike="noStrike" baseline="0" dirty="0" smtClean="0">
                <a:effectLst/>
                <a:latin typeface="Helvetica Neue"/>
                <a:ea typeface="Helvetica Neue"/>
                <a:cs typeface="Helvetica Neue"/>
                <a:sym typeface="Helvetica Neue"/>
              </a:rPr>
              <a:t>a </a:t>
            </a:r>
            <a:r>
              <a:rPr lang="en-US" sz="2200" b="0" i="0" u="none" strike="noStrike" baseline="0" dirty="0" smtClean="0">
                <a:latin typeface="Helvetica Neue"/>
                <a:ea typeface="Helvetica Neue"/>
                <a:cs typeface="Helvetica Neue"/>
                <a:sym typeface="Helvetica Neue"/>
              </a:rPr>
              <a:t>passive tracking marker </a:t>
            </a:r>
          </a:p>
          <a:p>
            <a:r>
              <a:rPr lang="en-US" sz="2200" b="0" i="0" u="none" strike="noStrike" baseline="0" dirty="0" smtClean="0">
                <a:latin typeface="Helvetica Neue"/>
                <a:ea typeface="Helvetica Neue"/>
                <a:cs typeface="Helvetica Neue"/>
                <a:sym typeface="Helvetica Neue"/>
              </a:rPr>
              <a:t> control and tracking of the position and orientation of the instrument </a:t>
            </a:r>
          </a:p>
          <a:p>
            <a:r>
              <a:rPr lang="en-US" sz="2200" b="0" i="0" u="none" strike="noStrike" baseline="0" dirty="0" smtClean="0">
                <a:latin typeface="Helvetica Neue"/>
                <a:ea typeface="Helvetica Neue"/>
                <a:cs typeface="Helvetica Neue"/>
                <a:sym typeface="Helvetica Neue"/>
              </a:rPr>
              <a:t> </a:t>
            </a:r>
            <a:r>
              <a:rPr lang="en-US" sz="2200" dirty="0" smtClean="0">
                <a:effectLst/>
                <a:latin typeface="Helvetica Neue"/>
                <a:ea typeface="Helvetica Neue"/>
                <a:cs typeface="Helvetica Neue"/>
                <a:sym typeface="Helvetica Neue"/>
              </a:rPr>
              <a:t>designed with internal cylindrical tunnels, which are aligned in vertical and 45°-orientation at three sides (= Z-shape).</a:t>
            </a:r>
            <a:endParaRPr lang="de-DE" dirty="0" smtClean="0"/>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A single image slice will show seven ellipses, the centroids are used for localizing the </a:t>
            </a:r>
            <a:r>
              <a:rPr lang="de-DE" sz="2200" b="0" i="0" u="none" strike="noStrike" baseline="0" dirty="0" smtClean="0">
                <a:latin typeface="Helvetica Neue"/>
                <a:ea typeface="Helvetica Neue"/>
                <a:cs typeface="Helvetica Neue"/>
                <a:sym typeface="Helvetica Neue"/>
              </a:rPr>
              <a:t>frame</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 The benefit from the Z-shaped marker design is that the full 6-DOF (DOF = degree of freedom) pose of the device can be extracted from the relationship of the dots that show up on the image. </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Our new marker concept uses the same design with the Z-shaped tunnels, but it is fully additively manufactured.</a:t>
            </a:r>
            <a:endParaRPr lang="de-DE" dirty="0"/>
          </a:p>
        </p:txBody>
      </p:sp>
    </p:spTree>
    <p:extLst>
      <p:ext uri="{BB962C8B-B14F-4D97-AF65-F5344CB8AC3E}">
        <p14:creationId xmlns:p14="http://schemas.microsoft.com/office/powerpoint/2010/main" val="3786214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251611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6" indent="0" algn="just" defTabSz="457200" eaLnBrk="1" fontAlgn="auto" latinLnBrk="0" hangingPunct="1">
              <a:lnSpc>
                <a:spcPct val="117999"/>
              </a:lnSpc>
              <a:spcBef>
                <a:spcPts val="0"/>
              </a:spcBef>
              <a:spcAft>
                <a:spcPts val="0"/>
              </a:spcAft>
              <a:buClrTx/>
              <a:buSzTx/>
              <a:buFontTx/>
              <a:buNone/>
              <a:tabLst/>
              <a:defRPr/>
            </a:pPr>
            <a:r>
              <a:rPr lang="en-US" sz="2400" dirty="0" smtClean="0">
                <a:latin typeface="Calibri" pitchFamily="34" charset="0"/>
              </a:rPr>
              <a:t>Clear identification of the correct view of the marker</a:t>
            </a:r>
          </a:p>
          <a:p>
            <a:endParaRPr lang="en-US" sz="2200" dirty="0" smtClean="0">
              <a:effectLst/>
              <a:latin typeface="Helvetica Neue"/>
              <a:ea typeface="Helvetica Neue"/>
              <a:cs typeface="Helvetica Neue"/>
              <a:sym typeface="Helvetica Neue"/>
            </a:endParaRPr>
          </a:p>
          <a:p>
            <a:endParaRPr lang="en-US" sz="2200" dirty="0" smtClean="0">
              <a:effectLst/>
              <a:latin typeface="Helvetica Neue"/>
              <a:ea typeface="Helvetica Neue"/>
              <a:cs typeface="Helvetica Neue"/>
              <a:sym typeface="Helvetica Neue"/>
            </a:endParaRPr>
          </a:p>
          <a:p>
            <a:r>
              <a:rPr lang="en-US" sz="2200" dirty="0" smtClean="0">
                <a:effectLst/>
                <a:latin typeface="Helvetica Neue"/>
                <a:ea typeface="Helvetica Neue"/>
                <a:cs typeface="Helvetica Neue"/>
                <a:sym typeface="Helvetica Neue"/>
              </a:rPr>
              <a:t>Z-frame is </a:t>
            </a:r>
            <a:r>
              <a:rPr lang="en-US" sz="2200" b="0" i="0" u="none" strike="noStrike" baseline="0" dirty="0" smtClean="0">
                <a:effectLst/>
                <a:latin typeface="Helvetica Neue"/>
                <a:ea typeface="Helvetica Neue"/>
                <a:cs typeface="Helvetica Neue"/>
                <a:sym typeface="Helvetica Neue"/>
              </a:rPr>
              <a:t>a </a:t>
            </a:r>
            <a:r>
              <a:rPr lang="en-US" sz="2200" b="0" i="0" u="none" strike="noStrike" baseline="0" dirty="0" smtClean="0">
                <a:latin typeface="Helvetica Neue"/>
                <a:ea typeface="Helvetica Neue"/>
                <a:cs typeface="Helvetica Neue"/>
                <a:sym typeface="Helvetica Neue"/>
              </a:rPr>
              <a:t>passive tracking marker </a:t>
            </a:r>
          </a:p>
          <a:p>
            <a:r>
              <a:rPr lang="en-US" sz="2200" b="0" i="0" u="none" strike="noStrike" baseline="0" dirty="0" smtClean="0">
                <a:latin typeface="Helvetica Neue"/>
                <a:ea typeface="Helvetica Neue"/>
                <a:cs typeface="Helvetica Neue"/>
                <a:sym typeface="Helvetica Neue"/>
              </a:rPr>
              <a:t> control and tracking of the position and orientation of the instrument </a:t>
            </a:r>
          </a:p>
          <a:p>
            <a:r>
              <a:rPr lang="en-US" sz="2200" b="0" i="0" u="none" strike="noStrike" baseline="0" dirty="0" smtClean="0">
                <a:latin typeface="Helvetica Neue"/>
                <a:ea typeface="Helvetica Neue"/>
                <a:cs typeface="Helvetica Neue"/>
                <a:sym typeface="Helvetica Neue"/>
              </a:rPr>
              <a:t> </a:t>
            </a:r>
            <a:r>
              <a:rPr lang="en-US" sz="2200" dirty="0" smtClean="0">
                <a:effectLst/>
                <a:latin typeface="Helvetica Neue"/>
                <a:ea typeface="Helvetica Neue"/>
                <a:cs typeface="Helvetica Neue"/>
                <a:sym typeface="Helvetica Neue"/>
              </a:rPr>
              <a:t>designed with internal cylindrical tunnels, which are aligned in vertical and 45°-orientation at three sides (= Z-shape).</a:t>
            </a:r>
            <a:endParaRPr lang="de-DE" dirty="0" smtClean="0"/>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A single image slice will show seven ellipses, the centroids are used for localizing the </a:t>
            </a:r>
            <a:r>
              <a:rPr lang="de-DE" sz="2200" b="0" i="0" u="none" strike="noStrike" baseline="0" dirty="0" smtClean="0">
                <a:latin typeface="Helvetica Neue"/>
                <a:ea typeface="Helvetica Neue"/>
                <a:cs typeface="Helvetica Neue"/>
                <a:sym typeface="Helvetica Neue"/>
              </a:rPr>
              <a:t>frame</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 The benefit from the Z-shaped marker design is that the full 6-DOF (DOF = degree of freedom) pose of the device can be extracted from the relationship of the dots that show up on the image. </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Our new marker concept uses the same design with the Z-shaped tunnels, but it is fully additively manufactured.</a:t>
            </a:r>
            <a:endParaRPr lang="de-DE" sz="2200" b="0" i="0" u="none" strike="noStrike" baseline="0" dirty="0" smtClean="0">
              <a:latin typeface="Helvetica Neue"/>
              <a:ea typeface="Helvetica Neue"/>
              <a:cs typeface="Helvetica Neue"/>
              <a:sym typeface="Helvetica Neue"/>
            </a:endParaRPr>
          </a:p>
          <a:p>
            <a:endParaRPr lang="de-DE" sz="2200" b="0" i="0" u="none" strike="noStrike" baseline="0" dirty="0" smtClean="0">
              <a:latin typeface="Helvetica Neue"/>
              <a:sym typeface="Helvetica Neue"/>
            </a:endParaRPr>
          </a:p>
          <a:p>
            <a:pPr lvl="6" indent="0" algn="just">
              <a:buSzPct val="75000"/>
              <a:defRPr sz="1800"/>
            </a:pPr>
            <a:r>
              <a:rPr lang="en-US" sz="2400" dirty="0" smtClean="0">
                <a:latin typeface="Calibri" pitchFamily="34" charset="0"/>
              </a:rPr>
              <a:t>Center pointing triangles: Indirect detection of the center of the marker</a:t>
            </a:r>
          </a:p>
          <a:p>
            <a:pPr lvl="6" indent="0" algn="just">
              <a:buSzPct val="75000"/>
              <a:defRPr sz="1800"/>
            </a:pPr>
            <a:endParaRPr lang="en-US" sz="2400" dirty="0" smtClean="0">
              <a:latin typeface="Calibri" pitchFamily="34" charset="0"/>
            </a:endParaRPr>
          </a:p>
          <a:p>
            <a:pPr lvl="6" indent="0" algn="just">
              <a:buSzPct val="75000"/>
              <a:defRPr sz="1800"/>
            </a:pPr>
            <a:r>
              <a:rPr lang="en-US" sz="2400" dirty="0" smtClean="0">
                <a:latin typeface="Calibri" pitchFamily="34" charset="0"/>
              </a:rPr>
              <a:t>Z-axis indication triangle:  Clear identification of the correct view orientation of the marker</a:t>
            </a:r>
          </a:p>
          <a:p>
            <a:pPr lvl="6" indent="0" algn="just">
              <a:buSzPct val="75000"/>
              <a:defRPr sz="1800"/>
            </a:pPr>
            <a:endParaRPr lang="en-US" sz="2400" dirty="0" smtClean="0">
              <a:latin typeface="Calibri" pitchFamily="34" charset="0"/>
            </a:endParaRPr>
          </a:p>
          <a:p>
            <a:pPr marL="0" marR="0" indent="0" algn="ctr" defTabSz="457200" rtl="0" eaLnBrk="1" fontAlgn="auto" latinLnBrk="0" hangingPunct="1">
              <a:lnSpc>
                <a:spcPct val="117999"/>
              </a:lnSpc>
              <a:spcBef>
                <a:spcPts val="0"/>
              </a:spcBef>
              <a:spcAft>
                <a:spcPts val="0"/>
              </a:spcAft>
              <a:buClrTx/>
              <a:buSzTx/>
              <a:buFontTx/>
              <a:buNone/>
              <a:tabLst/>
              <a:defRPr/>
            </a:pPr>
            <a:r>
              <a:rPr lang="en-US" sz="2400" dirty="0" smtClean="0">
                <a:solidFill>
                  <a:srgbClr val="000000"/>
                </a:solidFill>
                <a:latin typeface="Calibri" panose="020F0502020204030204" pitchFamily="34" charset="0"/>
                <a:cs typeface="Calibri" panose="020F0502020204030204" pitchFamily="34" charset="0"/>
              </a:rPr>
              <a:t>Z-RP-MR-marker with the distinct shaped    internal tunnels in the CAD-view</a:t>
            </a:r>
            <a:endPar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endParaRPr>
          </a:p>
          <a:p>
            <a:endParaRPr lang="de-DE" dirty="0"/>
          </a:p>
        </p:txBody>
      </p:sp>
    </p:spTree>
    <p:extLst>
      <p:ext uri="{BB962C8B-B14F-4D97-AF65-F5344CB8AC3E}">
        <p14:creationId xmlns:p14="http://schemas.microsoft.com/office/powerpoint/2010/main" val="3547766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0554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7677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85649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48810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8" name="Shape 8"/>
          <p:cNvSpPr/>
          <p:nvPr/>
        </p:nvSpPr>
        <p:spPr>
          <a:xfrm>
            <a:off x="5622351" y="101189"/>
            <a:ext cx="1760097"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600" b="1" u="sng">
                <a:latin typeface="Helvetica"/>
                <a:ea typeface="Helvetica"/>
                <a:cs typeface="Helvetica"/>
                <a:sym typeface="Helvetica"/>
              </a:defRPr>
            </a:lvl1pPr>
          </a:lstStyle>
          <a:p>
            <a:pPr lvl="0" algn="ctr" defTabSz="584200">
              <a:defRPr sz="1800"/>
            </a:pPr>
            <a:r>
              <a:rPr lang="de-DE" sz="1800" b="0" u="none" dirty="0" smtClean="0">
                <a:solidFill>
                  <a:schemeClr val="accent1">
                    <a:lumMod val="50000"/>
                  </a:schemeClr>
                </a:solidFill>
                <a:latin typeface="Calibri" panose="020F0502020204030204" pitchFamily="34" charset="0"/>
                <a:ea typeface="Helvetica"/>
                <a:cs typeface="Helvetica"/>
                <a:sym typeface="Helvetica Light"/>
              </a:rPr>
              <a:t>Robert Odenbach</a:t>
            </a:r>
          </a:p>
          <a:p>
            <a:pPr lvl="0" algn="ctr" defTabSz="584200">
              <a:defRPr sz="1800"/>
            </a:pPr>
            <a:r>
              <a:rPr lang="de-DE" sz="1800" b="0" u="none" dirty="0" err="1" smtClean="0">
                <a:solidFill>
                  <a:schemeClr val="accent1">
                    <a:lumMod val="50000"/>
                  </a:schemeClr>
                </a:solidFill>
                <a:latin typeface="Calibri" panose="020F0502020204030204" pitchFamily="34" charset="0"/>
                <a:ea typeface="Helvetica"/>
                <a:cs typeface="Helvetica"/>
                <a:sym typeface="Helvetica Light"/>
              </a:rPr>
              <a:t>February</a:t>
            </a:r>
            <a:r>
              <a:rPr lang="de-DE" sz="1800" b="0" u="none" dirty="0" smtClean="0">
                <a:solidFill>
                  <a:schemeClr val="accent1">
                    <a:lumMod val="50000"/>
                  </a:schemeClr>
                </a:solidFill>
                <a:latin typeface="Calibri" panose="020F0502020204030204" pitchFamily="34" charset="0"/>
                <a:ea typeface="Helvetica"/>
                <a:cs typeface="Helvetica"/>
                <a:sym typeface="Helvetica Light"/>
              </a:rPr>
              <a:t> 2017</a:t>
            </a:r>
            <a:r>
              <a:rPr sz="1800" b="0" u="none" dirty="0" smtClean="0">
                <a:solidFill>
                  <a:schemeClr val="accent1">
                    <a:lumMod val="50000"/>
                  </a:schemeClr>
                </a:solidFill>
                <a:latin typeface="Calibri" panose="020F0502020204030204" pitchFamily="34" charset="0"/>
                <a:ea typeface="Helvetica"/>
                <a:cs typeface="Helvetica"/>
                <a:sym typeface="Helvetica Light"/>
              </a:rPr>
              <a:t> </a:t>
            </a:r>
            <a:endParaRPr sz="1800" b="0" u="none" dirty="0">
              <a:solidFill>
                <a:schemeClr val="accent1">
                  <a:lumMod val="50000"/>
                </a:schemeClr>
              </a:solidFill>
              <a:latin typeface="Calibri" panose="020F0502020204030204" pitchFamily="34" charset="0"/>
              <a:ea typeface="Helvetica"/>
              <a:cs typeface="Helvetica"/>
              <a:sym typeface="Helvetica Light"/>
            </a:endParaRPr>
          </a:p>
        </p:txBody>
      </p:sp>
      <p:sp>
        <p:nvSpPr>
          <p:cNvPr id="10" name="Shape 10"/>
          <p:cNvSpPr/>
          <p:nvPr/>
        </p:nvSpPr>
        <p:spPr>
          <a:xfrm>
            <a:off x="-19150" y="1348407"/>
            <a:ext cx="13043099" cy="1"/>
          </a:xfrm>
          <a:prstGeom prst="line">
            <a:avLst/>
          </a:prstGeom>
          <a:ln w="25400">
            <a:solidFill>
              <a:srgbClr val="92D050"/>
            </a:solidFill>
            <a:miter lim="400000"/>
          </a:ln>
        </p:spPr>
        <p:txBody>
          <a:bodyPr lIns="50800" tIns="50800" rIns="50800" bIns="50800" anchor="ctr"/>
          <a:lstStyle/>
          <a:p>
            <a:pPr lvl="0">
              <a:defRPr sz="2400"/>
            </a:pPr>
            <a:endParaRP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7704" y="127344"/>
            <a:ext cx="2952328" cy="1023984"/>
          </a:xfrm>
          <a:prstGeom prst="rect">
            <a:avLst/>
          </a:prstGeom>
        </p:spPr>
      </p:pic>
      <p:pic>
        <p:nvPicPr>
          <p:cNvPr id="9" name="Picture 2" descr="D:\INKA\Bilder INKA\LOGO\RZ_InKa_Logo_4C 15x5.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679180" y="124273"/>
            <a:ext cx="2159924" cy="864096"/>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a:off x="4774208" y="0"/>
            <a:ext cx="3384376" cy="98836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de-DE" sz="24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feld 10"/>
          <p:cNvSpPr txBox="1"/>
          <p:nvPr userDrawn="1"/>
        </p:nvSpPr>
        <p:spPr>
          <a:xfrm>
            <a:off x="10462840" y="968817"/>
            <a:ext cx="237626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lang="de-DE" sz="1800" b="0" u="none" dirty="0" smtClean="0">
                <a:solidFill>
                  <a:schemeClr val="accent1">
                    <a:lumMod val="50000"/>
                  </a:schemeClr>
                </a:solidFill>
                <a:latin typeface="Calibri" panose="020F0502020204030204" pitchFamily="34" charset="0"/>
                <a:ea typeface="Helvetica"/>
                <a:cs typeface="Helvetica"/>
                <a:sym typeface="Helvetica Light"/>
              </a:rPr>
              <a:t>Folie </a:t>
            </a:r>
            <a:fld id="{B4BA70AB-DA64-4548-9935-48EA5FA099EE}" type="slidenum">
              <a:rPr lang="de-DE" sz="1800" b="0" u="none" smtClean="0">
                <a:solidFill>
                  <a:schemeClr val="accent1">
                    <a:lumMod val="50000"/>
                  </a:schemeClr>
                </a:solidFill>
                <a:latin typeface="Calibri" panose="020F0502020204030204" pitchFamily="34" charset="0"/>
                <a:ea typeface="Helvetica"/>
                <a:cs typeface="Helvetica"/>
                <a:sym typeface="Helvetica Light"/>
              </a:rPr>
              <a:pPr marL="0" marR="0" indent="0" algn="r" defTabSz="584200" rtl="0" fontAlgn="auto" latinLnBrk="1" hangingPunct="0">
                <a:lnSpc>
                  <a:spcPct val="100000"/>
                </a:lnSpc>
                <a:spcBef>
                  <a:spcPts val="0"/>
                </a:spcBef>
                <a:spcAft>
                  <a:spcPts val="0"/>
                </a:spcAft>
                <a:buClrTx/>
                <a:buSzTx/>
                <a:buFontTx/>
                <a:buNone/>
                <a:tabLst/>
              </a:pPr>
              <a:t>‹#›</a:t>
            </a:fld>
            <a:endParaRPr lang="de-DE" sz="1800" b="0" u="none" dirty="0">
              <a:solidFill>
                <a:schemeClr val="accent1">
                  <a:lumMod val="50000"/>
                </a:schemeClr>
              </a:solidFill>
              <a:latin typeface="Calibri" panose="020F0502020204030204" pitchFamily="34" charset="0"/>
              <a:ea typeface="Helvetica"/>
              <a:cs typeface="Helvetica"/>
              <a:sym typeface="Helvetica Light"/>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pPr lvl="0">
              <a:defRPr sz="1800"/>
            </a:pPr>
            <a:r>
              <a:rPr sz="8000"/>
              <a:t>Title Text</a:t>
            </a:r>
          </a:p>
        </p:txBody>
      </p:sp>
      <p:sp>
        <p:nvSpPr>
          <p:cNvPr id="23" name="Shape 23"/>
          <p:cNvSpPr>
            <a:spLocks noGrp="1"/>
          </p:cNvSpPr>
          <p:nvPr>
            <p:ph type="body" idx="1"/>
          </p:nvPr>
        </p:nvSpPr>
        <p:spPr>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5" name="Shape 25"/>
          <p:cNvSpPr>
            <a:spLocks noGrp="1"/>
          </p:cNvSpPr>
          <p:nvPr>
            <p:ph type="title"/>
          </p:nvPr>
        </p:nvSpPr>
        <p:spPr>
          <a:prstGeom prst="rect">
            <a:avLst/>
          </a:prstGeom>
        </p:spPr>
        <p:txBody>
          <a:bodyPr/>
          <a:lstStyle/>
          <a:p>
            <a:pPr lvl="0">
              <a:defRPr sz="1800"/>
            </a:pPr>
            <a:r>
              <a:rPr sz="8000"/>
              <a:t>Title Text</a:t>
            </a:r>
          </a:p>
        </p:txBody>
      </p:sp>
      <p:sp>
        <p:nvSpPr>
          <p:cNvPr id="26" name="Shape 26"/>
          <p:cNvSpPr>
            <a:spLocks noGrp="1"/>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8" name="Shape 28"/>
          <p:cNvSpPr>
            <a:spLocks noGrp="1"/>
          </p:cNvSpPr>
          <p:nvPr>
            <p:ph type="body" idx="1"/>
          </p:nvPr>
        </p:nvSpPr>
        <p:spPr>
          <a:xfrm>
            <a:off x="952500" y="1270000"/>
            <a:ext cx="11099800" cy="7213600"/>
          </a:xfrm>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1097" y="988368"/>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8000" dirty="0"/>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3600" dirty="0"/>
              <a:t>Body Level One</a:t>
            </a:r>
          </a:p>
          <a:p>
            <a:pPr lvl="1">
              <a:defRPr sz="1800"/>
            </a:pPr>
            <a:r>
              <a:rPr sz="3600" dirty="0"/>
              <a:t>Body Level Two</a:t>
            </a:r>
          </a:p>
          <a:p>
            <a:pPr lvl="2">
              <a:defRPr sz="1800"/>
            </a:pPr>
            <a:r>
              <a:rPr sz="3600" dirty="0"/>
              <a:t>Body Level Three</a:t>
            </a:r>
          </a:p>
          <a:p>
            <a:pPr lvl="3">
              <a:defRPr sz="1800"/>
            </a:pPr>
            <a:r>
              <a:rPr sz="3600" dirty="0"/>
              <a:t>Body Level Four</a:t>
            </a:r>
          </a:p>
          <a:p>
            <a:pPr lvl="4">
              <a:defRPr sz="1800"/>
            </a:pPr>
            <a:r>
              <a:rPr sz="3600"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Lst>
  <p:transition spd="med"/>
  <p:timing>
    <p:tnLst>
      <p:par>
        <p:cTn id="1" dur="indefinite" restart="never" nodeType="tmRoot"/>
      </p:par>
    </p:tnLst>
  </p:timing>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jpg"/><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1.xml"/><Relationship Id="rId5" Type="http://schemas.openxmlformats.org/officeDocument/2006/relationships/image" Target="../media/image66.jpeg"/><Relationship Id="rId4" Type="http://schemas.openxmlformats.org/officeDocument/2006/relationships/image" Target="../media/image65.jpe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77.JPG"/><Relationship Id="rId4" Type="http://schemas.openxmlformats.org/officeDocument/2006/relationships/image" Target="../media/image76.JP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9.jpeg"/></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notesSlide" Target="../notesSlides/notesSlide3.xml"/><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3" Type="http://schemas.openxmlformats.org/officeDocument/2006/relationships/image" Target="../media/image82.jpg"/><Relationship Id="rId7"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3.jpg"/><Relationship Id="rId5" Type="http://schemas.openxmlformats.org/officeDocument/2006/relationships/image" Target="../media/image84.jpg"/><Relationship Id="rId4" Type="http://schemas.openxmlformats.org/officeDocument/2006/relationships/image" Target="../media/image83.JPG"/></Relationships>
</file>

<file path=ppt/slides/_rels/slide4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3.wdp"/><Relationship Id="rId5" Type="http://schemas.openxmlformats.org/officeDocument/2006/relationships/image" Target="../media/image13.png"/><Relationship Id="rId4" Type="http://schemas.openxmlformats.org/officeDocument/2006/relationships/notesSlide" Target="../notesSlides/notesSlide4.xml"/><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jpg"/><Relationship Id="rId7"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4.wdp"/><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0" y="-658963"/>
            <a:ext cx="13004800" cy="1147493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endParaRPr lang="en-US" sz="4000" b="1" dirty="0" smtClean="0">
              <a:latin typeface="Calibri" panose="020F0502020204030204" pitchFamily="34" charset="0"/>
              <a:cs typeface="Calibri" panose="020F0502020204030204" pitchFamily="34" charset="0"/>
            </a:endParaRPr>
          </a:p>
          <a:p>
            <a:endParaRPr lang="en-US" b="1" dirty="0">
              <a:latin typeface="Calibri" panose="020F0502020204030204" pitchFamily="34" charset="0"/>
              <a:cs typeface="Calibri" panose="020F0502020204030204" pitchFamily="34" charset="0"/>
            </a:endParaRPr>
          </a:p>
          <a:p>
            <a:endParaRPr lang="en-US" b="1" dirty="0" smtClean="0">
              <a:latin typeface="Calibri" panose="020F0502020204030204" pitchFamily="34" charset="0"/>
              <a:cs typeface="Calibri" panose="020F0502020204030204" pitchFamily="34" charset="0"/>
            </a:endParaRPr>
          </a:p>
          <a:p>
            <a:endParaRPr lang="en-US" b="1" dirty="0">
              <a:latin typeface="Calibri" panose="020F0502020204030204" pitchFamily="34" charset="0"/>
              <a:cs typeface="Calibri" panose="020F0502020204030204" pitchFamily="34" charset="0"/>
            </a:endParaRPr>
          </a:p>
          <a:p>
            <a:endParaRPr lang="en-US" b="1" dirty="0">
              <a:latin typeface="Calibri" panose="020F0502020204030204" pitchFamily="34" charset="0"/>
              <a:cs typeface="Calibri" panose="020F0502020204030204" pitchFamily="34" charset="0"/>
            </a:endParaRPr>
          </a:p>
          <a:p>
            <a:r>
              <a:rPr lang="en-US" b="1" dirty="0" smtClean="0">
                <a:latin typeface="Calibri" panose="020F0502020204030204" pitchFamily="34" charset="0"/>
                <a:cs typeface="Calibri" panose="020F0502020204030204" pitchFamily="34" charset="0"/>
              </a:rPr>
              <a:t>Characterization </a:t>
            </a:r>
            <a:r>
              <a:rPr lang="en-US" b="1" dirty="0">
                <a:latin typeface="Calibri" panose="020F0502020204030204" pitchFamily="34" charset="0"/>
                <a:cs typeface="Calibri" panose="020F0502020204030204" pitchFamily="34" charset="0"/>
              </a:rPr>
              <a:t>and automated alignment detection of an additively manufactured Z-frame marker to process signals for robotic control in interventional </a:t>
            </a:r>
            <a:r>
              <a:rPr lang="en-US" b="1" dirty="0" smtClean="0">
                <a:latin typeface="Calibri" panose="020F0502020204030204" pitchFamily="34" charset="0"/>
                <a:cs typeface="Calibri" panose="020F0502020204030204" pitchFamily="34" charset="0"/>
              </a:rPr>
              <a:t>MRI</a:t>
            </a:r>
            <a:endParaRPr lang="en-US" dirty="0">
              <a:latin typeface="Calibri" panose="020F0502020204030204" pitchFamily="34" charset="0"/>
              <a:cs typeface="Calibri" panose="020F0502020204030204" pitchFamily="34" charset="0"/>
            </a:endParaRPr>
          </a:p>
          <a:p>
            <a:pPr lvl="0">
              <a:defRPr sz="1800"/>
            </a:pPr>
            <a:endParaRPr lang="de-DE" sz="3200" b="1" dirty="0" smtClean="0">
              <a:latin typeface="Calibri" panose="020F0502020204030204" pitchFamily="34" charset="0"/>
              <a:cs typeface="Calibri" panose="020F0502020204030204" pitchFamily="34" charset="0"/>
              <a:sym typeface="Helvetica"/>
            </a:endParaRPr>
          </a:p>
          <a:p>
            <a:pPr lvl="0">
              <a:defRPr sz="1800"/>
            </a:pPr>
            <a:endParaRPr lang="de-DE" sz="3200" b="1" dirty="0" smtClean="0">
              <a:latin typeface="Calibri" panose="020F0502020204030204" pitchFamily="34" charset="0"/>
              <a:cs typeface="Calibri" panose="020F0502020204030204" pitchFamily="34" charset="0"/>
              <a:sym typeface="Helvetica"/>
            </a:endParaRPr>
          </a:p>
          <a:p>
            <a:pPr lvl="0" algn="l">
              <a:defRPr sz="1800"/>
            </a:pPr>
            <a:r>
              <a:rPr lang="de-DE" sz="3200" b="1" dirty="0" smtClean="0">
                <a:latin typeface="Calibri" panose="020F0502020204030204" pitchFamily="34" charset="0"/>
                <a:cs typeface="Calibri" panose="020F0502020204030204" pitchFamily="34" charset="0"/>
                <a:sym typeface="Helvetica"/>
              </a:rPr>
              <a:t>				Parisa Parsanejad</a:t>
            </a:r>
          </a:p>
          <a:p>
            <a:pPr lvl="0">
              <a:defRPr sz="1800"/>
            </a:pPr>
            <a:endParaRPr lang="de-DE" sz="2600" dirty="0" smtClean="0">
              <a:latin typeface="Calibri" panose="020F0502020204030204" pitchFamily="34" charset="0"/>
              <a:cs typeface="Calibri" panose="020F0502020204030204" pitchFamily="34" charset="0"/>
              <a:sym typeface="Helvetica"/>
            </a:endParaRPr>
          </a:p>
          <a:p>
            <a:pPr lvl="0" algn="l">
              <a:defRPr sz="1800"/>
            </a:pPr>
            <a:r>
              <a:rPr lang="de-DE" sz="2600" dirty="0" smtClean="0">
                <a:latin typeface="Calibri" panose="020F0502020204030204" pitchFamily="34" charset="0"/>
                <a:cs typeface="Calibri" panose="020F0502020204030204" pitchFamily="34" charset="0"/>
                <a:sym typeface="Helvetica"/>
              </a:rPr>
              <a:t>			Medical Systems Engineering</a:t>
            </a:r>
          </a:p>
          <a:p>
            <a:pPr lvl="0" algn="l">
              <a:defRPr sz="1800"/>
            </a:pPr>
            <a:endParaRPr lang="de-DE" sz="2600" b="1" dirty="0" smtClean="0">
              <a:latin typeface="Calibri" panose="020F0502020204030204" pitchFamily="34" charset="0"/>
              <a:cs typeface="Calibri" panose="020F0502020204030204" pitchFamily="34" charset="0"/>
              <a:sym typeface="Helvetica"/>
            </a:endParaRPr>
          </a:p>
          <a:p>
            <a:pPr lvl="0" algn="l">
              <a:defRPr sz="1800"/>
            </a:pPr>
            <a:r>
              <a:rPr lang="de-DE" sz="2600" b="1" dirty="0" smtClean="0">
                <a:latin typeface="Calibri" panose="020F0502020204030204" pitchFamily="34" charset="0"/>
                <a:cs typeface="Calibri" panose="020F0502020204030204" pitchFamily="34" charset="0"/>
                <a:sym typeface="Helvetica"/>
              </a:rPr>
              <a:t> 	Supervisors:	</a:t>
            </a:r>
          </a:p>
          <a:p>
            <a:pPr lvl="0" algn="l">
              <a:defRPr sz="1800"/>
            </a:pPr>
            <a:endParaRPr lang="de-DE" sz="2600" b="1" dirty="0" smtClean="0">
              <a:latin typeface="Calibri" panose="020F0502020204030204" pitchFamily="34" charset="0"/>
              <a:cs typeface="Calibri" panose="020F0502020204030204" pitchFamily="34" charset="0"/>
              <a:sym typeface="Helvetica"/>
            </a:endParaRPr>
          </a:p>
          <a:p>
            <a:pPr lvl="0" algn="l">
              <a:defRPr sz="1800"/>
            </a:pPr>
            <a:r>
              <a:rPr lang="de-DE" sz="2600" b="1"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Prof</a:t>
            </a:r>
            <a:r>
              <a:rPr lang="de-DE" sz="2600" dirty="0">
                <a:latin typeface="Calibri" panose="020F0502020204030204" pitchFamily="34" charset="0"/>
                <a:cs typeface="Calibri" panose="020F0502020204030204" pitchFamily="34" charset="0"/>
                <a:sym typeface="Helvetica"/>
              </a:rPr>
              <a:t>. Dr. Michael </a:t>
            </a:r>
            <a:r>
              <a:rPr lang="de-DE" sz="2600" dirty="0" smtClean="0">
                <a:latin typeface="Calibri" panose="020F0502020204030204" pitchFamily="34" charset="0"/>
                <a:cs typeface="Calibri" panose="020F0502020204030204" pitchFamily="34" charset="0"/>
                <a:sym typeface="Helvetica"/>
              </a:rPr>
              <a:t>Friebe</a:t>
            </a:r>
            <a:endParaRPr lang="de-DE" sz="2600" dirty="0">
              <a:latin typeface="Calibri" panose="020F0502020204030204" pitchFamily="34" charset="0"/>
              <a:cs typeface="Calibri" panose="020F0502020204030204" pitchFamily="34" charset="0"/>
              <a:sym typeface="Helvetica"/>
            </a:endParaRPr>
          </a:p>
          <a:p>
            <a:pPr lvl="0" algn="l">
              <a:defRPr sz="1800"/>
            </a:pPr>
            <a:r>
              <a:rPr lang="de-DE" sz="2600"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M</a:t>
            </a:r>
            <a:r>
              <a:rPr lang="de-DE" sz="2600" dirty="0">
                <a:latin typeface="Calibri" panose="020F0502020204030204" pitchFamily="34" charset="0"/>
                <a:cs typeface="Calibri" panose="020F0502020204030204" pitchFamily="34" charset="0"/>
                <a:sym typeface="Helvetica"/>
              </a:rPr>
              <a:t>. Sc. Robert </a:t>
            </a:r>
            <a:r>
              <a:rPr lang="de-DE" sz="2600" dirty="0" smtClean="0">
                <a:latin typeface="Calibri" panose="020F0502020204030204" pitchFamily="34" charset="0"/>
                <a:cs typeface="Calibri" panose="020F0502020204030204" pitchFamily="34" charset="0"/>
                <a:sym typeface="Helvetica"/>
              </a:rPr>
              <a:t>Odenbach</a:t>
            </a:r>
          </a:p>
          <a:p>
            <a:pPr lvl="0" algn="l">
              <a:defRPr sz="1800"/>
            </a:pPr>
            <a:endParaRPr lang="de-DE" sz="2600" dirty="0" smtClean="0">
              <a:latin typeface="Calibri" panose="020F0502020204030204" pitchFamily="34" charset="0"/>
              <a:cs typeface="Calibri" panose="020F0502020204030204" pitchFamily="34" charset="0"/>
              <a:sym typeface="Helvetica"/>
            </a:endParaRPr>
          </a:p>
          <a:p>
            <a:pPr lvl="0" algn="l">
              <a:defRPr sz="1800"/>
            </a:pPr>
            <a:r>
              <a:rPr lang="de-DE" sz="2600"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Helvetica"/>
                <a:sym typeface="Helvetica"/>
              </a:rPr>
              <a:t>Final </a:t>
            </a:r>
            <a:r>
              <a:rPr lang="de-DE" sz="2600" dirty="0">
                <a:latin typeface="Calibri" panose="020F0502020204030204" pitchFamily="34" charset="0"/>
                <a:cs typeface="Helvetica"/>
                <a:sym typeface="Helvetica"/>
              </a:rPr>
              <a:t>Presentation</a:t>
            </a:r>
          </a:p>
          <a:p>
            <a:pPr lvl="0" algn="l">
              <a:defRPr sz="1800"/>
            </a:pPr>
            <a:r>
              <a:rPr lang="de-DE" sz="2600" dirty="0">
                <a:latin typeface="Calibri" panose="020F0502020204030204" pitchFamily="34" charset="0"/>
                <a:cs typeface="Helvetica"/>
                <a:sym typeface="Helvetica"/>
              </a:rPr>
              <a:t>	24.10.2018</a:t>
            </a:r>
          </a:p>
          <a:p>
            <a:pPr lvl="0" algn="l">
              <a:lnSpc>
                <a:spcPct val="150000"/>
              </a:lnSpc>
              <a:defRPr sz="1800"/>
            </a:pPr>
            <a:endParaRPr lang="de-DE" sz="2600" dirty="0" smtClean="0">
              <a:latin typeface="Calibri" panose="020F0502020204030204" pitchFamily="34" charset="0"/>
              <a:cs typeface="Calibri" panose="020F0502020204030204" pitchFamily="34" charset="0"/>
              <a:sym typeface="Helvetica"/>
            </a:endParaRPr>
          </a:p>
          <a:p>
            <a:pPr lvl="0" algn="l">
              <a:defRPr sz="1800"/>
            </a:pPr>
            <a:r>
              <a:rPr lang="de-DE" sz="2600"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			</a:t>
            </a:r>
          </a:p>
          <a:p>
            <a:pPr lvl="0" algn="l">
              <a:defRPr sz="1800"/>
            </a:pPr>
            <a:r>
              <a:rPr lang="de-DE" sz="2600"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		     </a:t>
            </a:r>
            <a:endParaRPr lang="de-DE" sz="2600" dirty="0">
              <a:latin typeface="Calibri" panose="020F0502020204030204" pitchFamily="34" charset="0"/>
              <a:cs typeface="Calibri" panose="020F0502020204030204" pitchFamily="34" charset="0"/>
              <a:sym typeface="Helvetica"/>
            </a:endParaRPr>
          </a:p>
        </p:txBody>
      </p:sp>
      <p:sp>
        <p:nvSpPr>
          <p:cNvPr id="3" name="Rechteck 2"/>
          <p:cNvSpPr/>
          <p:nvPr/>
        </p:nvSpPr>
        <p:spPr>
          <a:xfrm>
            <a:off x="12050216" y="988368"/>
            <a:ext cx="936104" cy="2880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de-DE"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36712" r="8656"/>
          <a:stretch/>
        </p:blipFill>
        <p:spPr>
          <a:xfrm>
            <a:off x="7981546" y="4632960"/>
            <a:ext cx="4973354" cy="5120640"/>
          </a:xfrm>
          <a:prstGeom prst="rect">
            <a:avLst/>
          </a:prstGeom>
          <a:ln>
            <a:noFill/>
          </a:ln>
          <a:effectLst>
            <a:softEdge rad="112500"/>
          </a:effectLst>
        </p:spPr>
      </p:pic>
    </p:spTree>
    <p:extLst>
      <p:ext uri="{BB962C8B-B14F-4D97-AF65-F5344CB8AC3E}">
        <p14:creationId xmlns:p14="http://schemas.microsoft.com/office/powerpoint/2010/main" val="652140702"/>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6717068" y="2456984"/>
            <a:ext cx="3238167" cy="6766560"/>
          </a:xfrm>
          <a:prstGeom prst="rect">
            <a:avLst/>
          </a:prstGeom>
          <a:solidFill>
            <a:srgbClr val="E6E6E6"/>
          </a:solidFill>
          <a:ln w="9525" cap="flat" cmpd="sng" algn="ctr">
            <a:solidFill>
              <a:schemeClr val="dk1"/>
            </a:solidFill>
            <a:prstDash val="dash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grpSp>
        <p:nvGrpSpPr>
          <p:cNvPr id="12" name="Group 11"/>
          <p:cNvGrpSpPr/>
          <p:nvPr/>
        </p:nvGrpSpPr>
        <p:grpSpPr>
          <a:xfrm>
            <a:off x="269988" y="2443720"/>
            <a:ext cx="12446634" cy="7130814"/>
            <a:chOff x="528897" y="2428528"/>
            <a:chExt cx="12446634" cy="7130814"/>
          </a:xfrm>
        </p:grpSpPr>
        <p:sp>
          <p:nvSpPr>
            <p:cNvPr id="3" name="TextBox 2"/>
            <p:cNvSpPr txBox="1"/>
            <p:nvPr/>
          </p:nvSpPr>
          <p:spPr>
            <a:xfrm>
              <a:off x="528897" y="5239804"/>
              <a:ext cx="2222205" cy="707886"/>
            </a:xfrm>
            <a:prstGeom prst="rect">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Real time image capturing</a:t>
              </a:r>
            </a:p>
          </p:txBody>
        </p:sp>
        <p:sp>
          <p:nvSpPr>
            <p:cNvPr id="10" name="TextBox 9"/>
            <p:cNvSpPr txBox="1"/>
            <p:nvPr/>
          </p:nvSpPr>
          <p:spPr>
            <a:xfrm>
              <a:off x="10415211" y="5353103"/>
              <a:ext cx="2560320"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Robot movement to the target trajectory</a:t>
              </a:r>
            </a:p>
          </p:txBody>
        </p:sp>
        <p:grpSp>
          <p:nvGrpSpPr>
            <p:cNvPr id="2" name="Group 1"/>
            <p:cNvGrpSpPr/>
            <p:nvPr/>
          </p:nvGrpSpPr>
          <p:grpSpPr>
            <a:xfrm>
              <a:off x="1670621" y="2428528"/>
              <a:ext cx="10515600" cy="7130814"/>
              <a:chOff x="1218251" y="1943256"/>
              <a:chExt cx="11120186" cy="7916299"/>
            </a:xfrm>
          </p:grpSpPr>
          <p:sp>
            <p:nvSpPr>
              <p:cNvPr id="47" name="Rectangle 46"/>
              <p:cNvSpPr/>
              <p:nvPr/>
            </p:nvSpPr>
            <p:spPr bwMode="auto">
              <a:xfrm>
                <a:off x="2549009" y="1943256"/>
                <a:ext cx="3424343" cy="7487837"/>
              </a:xfrm>
              <a:prstGeom prst="rect">
                <a:avLst/>
              </a:prstGeom>
              <a:solidFill>
                <a:srgbClr val="E6E6E6"/>
              </a:solidFill>
              <a:ln w="9525" cap="flat" cmpd="sng" algn="ctr">
                <a:solidFill>
                  <a:schemeClr val="tx1"/>
                </a:solidFill>
                <a:prstDash val="dash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grpSp>
            <p:nvGrpSpPr>
              <p:cNvPr id="18" name="Group 17"/>
              <p:cNvGrpSpPr/>
              <p:nvPr/>
            </p:nvGrpSpPr>
            <p:grpSpPr>
              <a:xfrm>
                <a:off x="2967159" y="3265485"/>
                <a:ext cx="2481485" cy="5875384"/>
                <a:chOff x="3149263" y="3265484"/>
                <a:chExt cx="2346571" cy="5875384"/>
              </a:xfrm>
            </p:grpSpPr>
            <p:sp>
              <p:nvSpPr>
                <p:cNvPr id="8" name="TextBox 7"/>
                <p:cNvSpPr txBox="1"/>
                <p:nvPr/>
              </p:nvSpPr>
              <p:spPr>
                <a:xfrm>
                  <a:off x="3149263" y="4784343"/>
                  <a:ext cx="2346571" cy="1139043"/>
                </a:xfrm>
                <a:prstGeom prst="rect">
                  <a:avLst/>
                </a:prstGeom>
                <a:solidFill>
                  <a:schemeClr val="bg1"/>
                </a:solid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sp>
              <p:nvSpPr>
                <p:cNvPr id="9" name="TextBox 8"/>
                <p:cNvSpPr txBox="1"/>
                <p:nvPr/>
              </p:nvSpPr>
              <p:spPr>
                <a:xfrm>
                  <a:off x="3149263" y="6403026"/>
                  <a:ext cx="2346571" cy="1139043"/>
                </a:xfrm>
                <a:prstGeom prst="rect">
                  <a:avLst/>
                </a:prstGeom>
                <a:solidFill>
                  <a:schemeClr val="bg1"/>
                </a:solidFill>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sp>
              <p:nvSpPr>
                <p:cNvPr id="16" name="TextBox 15"/>
                <p:cNvSpPr txBox="1"/>
                <p:nvPr/>
              </p:nvSpPr>
              <p:spPr>
                <a:xfrm>
                  <a:off x="3149263" y="8001825"/>
                  <a:ext cx="2346571" cy="1139043"/>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24" name="Straight Arrow Connector 23"/>
                <p:cNvCxnSpPr>
                  <a:stCxn id="4" idx="2"/>
                  <a:endCxn id="8" idx="0"/>
                </p:cNvCxnSpPr>
                <p:nvPr/>
              </p:nvCxnSpPr>
              <p:spPr>
                <a:xfrm>
                  <a:off x="4322549" y="4404528"/>
                  <a:ext cx="0" cy="379816"/>
                </a:xfrm>
                <a:prstGeom prst="straightConnector1">
                  <a:avLst/>
                </a:prstGeom>
                <a:noFill/>
                <a:ln w="50800" cap="flat">
                  <a:solidFill>
                    <a:schemeClr val="accent1">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4310036" y="7602125"/>
                  <a:ext cx="3313" cy="406050"/>
                </a:xfrm>
                <a:prstGeom prst="straightConnector1">
                  <a:avLst/>
                </a:prstGeom>
                <a:noFill/>
                <a:ln w="50800" cap="flat">
                  <a:solidFill>
                    <a:schemeClr val="accent1">
                      <a:lumMod val="50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1" name="Straight Arrow Connector 30"/>
                <p:cNvCxnSpPr/>
                <p:nvPr/>
              </p:nvCxnSpPr>
              <p:spPr>
                <a:xfrm flipH="1">
                  <a:off x="4296228" y="5956658"/>
                  <a:ext cx="1" cy="406050"/>
                </a:xfrm>
                <a:prstGeom prst="straightConnector1">
                  <a:avLst/>
                </a:prstGeom>
                <a:noFill/>
                <a:ln w="50800" cap="flat">
                  <a:solidFill>
                    <a:schemeClr val="accent1">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sp>
              <p:nvSpPr>
                <p:cNvPr id="4" name="TextBox 3"/>
                <p:cNvSpPr txBox="1"/>
                <p:nvPr/>
              </p:nvSpPr>
              <p:spPr>
                <a:xfrm>
                  <a:off x="3149263" y="3265484"/>
                  <a:ext cx="2346571" cy="1139043"/>
                </a:xfrm>
                <a:prstGeom prst="rect">
                  <a:avLst/>
                </a:prstGeom>
                <a:solidFill>
                  <a:schemeClr val="bg1"/>
                </a:solidFill>
                <a:ln>
                  <a:solidFill>
                    <a:schemeClr val="bg2">
                      <a:lumMod val="90000"/>
                    </a:schemeClr>
                  </a:solidFill>
                </a:ln>
                <a:effectLst>
                  <a:outerShdw blurRad="44450" dist="27940" dir="5400000" algn="ctr">
                    <a:srgbClr val="000000">
                      <a:alpha val="32000"/>
                    </a:srgbClr>
                  </a:outerShdw>
                </a:effectLst>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grpSp>
          <p:grpSp>
            <p:nvGrpSpPr>
              <p:cNvPr id="26" name="Group 25"/>
              <p:cNvGrpSpPr/>
              <p:nvPr/>
            </p:nvGrpSpPr>
            <p:grpSpPr>
              <a:xfrm>
                <a:off x="7319481" y="3149585"/>
                <a:ext cx="2567453" cy="6211222"/>
                <a:chOff x="7136294" y="3161858"/>
                <a:chExt cx="2567412" cy="6211222"/>
              </a:xfrm>
            </p:grpSpPr>
            <p:sp>
              <p:nvSpPr>
                <p:cNvPr id="5" name="TextBox 4"/>
                <p:cNvSpPr txBox="1"/>
                <p:nvPr/>
              </p:nvSpPr>
              <p:spPr>
                <a:xfrm>
                  <a:off x="7136294" y="3161858"/>
                  <a:ext cx="2481445" cy="1015125"/>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solidFill>
                        <a:schemeClr val="bg1"/>
                      </a:solidFill>
                      <a:latin typeface="Calibri" panose="020F0502020204030204" pitchFamily="34" charset="0"/>
                      <a:cs typeface="Calibri" panose="020F0502020204030204" pitchFamily="34" charset="0"/>
                    </a:rPr>
                    <a:t>Marker alignment calculation</a:t>
                  </a:r>
                </a:p>
                <a:p>
                  <a:endParaRPr lang="en-US" sz="2000" dirty="0" smtClean="0">
                    <a:latin typeface="Calibri" panose="020F0502020204030204" pitchFamily="34" charset="0"/>
                    <a:cs typeface="Calibri" panose="020F0502020204030204" pitchFamily="34" charset="0"/>
                  </a:endParaRPr>
                </a:p>
              </p:txBody>
            </p:sp>
            <p:sp>
              <p:nvSpPr>
                <p:cNvPr id="6" name="TextBox 5"/>
                <p:cNvSpPr txBox="1"/>
                <p:nvPr/>
              </p:nvSpPr>
              <p:spPr>
                <a:xfrm>
                  <a:off x="7136295" y="4457223"/>
                  <a:ext cx="2481444" cy="1015664"/>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Rigid transformation matrix</a:t>
                  </a:r>
                </a:p>
                <a:p>
                  <a:endParaRPr lang="en-US" sz="2000" dirty="0" smtClean="0">
                    <a:latin typeface="Calibri" panose="020F0502020204030204" pitchFamily="34" charset="0"/>
                    <a:cs typeface="Calibri" panose="020F0502020204030204" pitchFamily="34" charset="0"/>
                  </a:endParaRPr>
                </a:p>
              </p:txBody>
            </p:sp>
            <p:sp>
              <p:nvSpPr>
                <p:cNvPr id="7" name="TextBox 6"/>
                <p:cNvSpPr txBox="1"/>
                <p:nvPr/>
              </p:nvSpPr>
              <p:spPr>
                <a:xfrm>
                  <a:off x="7183425" y="5736262"/>
                  <a:ext cx="2520281" cy="1015664"/>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Angle calculation of image plane &amp; frame</a:t>
                  </a:r>
                </a:p>
                <a:p>
                  <a:endParaRPr lang="en-US" sz="2000" dirty="0" smtClean="0">
                    <a:latin typeface="Calibri" panose="020F0502020204030204" pitchFamily="34" charset="0"/>
                    <a:cs typeface="Calibri" panose="020F0502020204030204" pitchFamily="34" charset="0"/>
                  </a:endParaRPr>
                </a:p>
              </p:txBody>
            </p:sp>
            <p:sp>
              <p:nvSpPr>
                <p:cNvPr id="14" name="TextBox 13"/>
                <p:cNvSpPr txBox="1"/>
                <p:nvPr/>
              </p:nvSpPr>
              <p:spPr>
                <a:xfrm>
                  <a:off x="7136295" y="7015301"/>
                  <a:ext cx="2509551" cy="1015664"/>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Instrument </a:t>
                  </a:r>
                  <a:r>
                    <a:rPr lang="en-US" sz="2000" dirty="0">
                      <a:latin typeface="Calibri" panose="020F0502020204030204" pitchFamily="34" charset="0"/>
                      <a:cs typeface="Calibri" panose="020F0502020204030204" pitchFamily="34" charset="0"/>
                    </a:rPr>
                    <a:t>t</a:t>
                  </a:r>
                  <a:r>
                    <a:rPr lang="en-US" sz="2000" dirty="0" smtClean="0">
                      <a:latin typeface="Calibri" panose="020F0502020204030204" pitchFamily="34" charset="0"/>
                      <a:cs typeface="Calibri" panose="020F0502020204030204" pitchFamily="34" charset="0"/>
                    </a:rPr>
                    <a:t>rajectory estimation</a:t>
                  </a:r>
                </a:p>
                <a:p>
                  <a:endParaRPr lang="en-US" sz="2000" dirty="0" smtClean="0">
                    <a:latin typeface="Calibri" panose="020F0502020204030204" pitchFamily="34" charset="0"/>
                    <a:cs typeface="Calibri" panose="020F0502020204030204" pitchFamily="34" charset="0"/>
                  </a:endParaRPr>
                </a:p>
              </p:txBody>
            </p:sp>
            <p:sp>
              <p:nvSpPr>
                <p:cNvPr id="15" name="TextBox 14"/>
                <p:cNvSpPr txBox="1"/>
                <p:nvPr/>
              </p:nvSpPr>
              <p:spPr>
                <a:xfrm>
                  <a:off x="7155126" y="8357955"/>
                  <a:ext cx="2509894" cy="1015125"/>
                </a:xfrm>
                <a:prstGeom prst="rect">
                  <a:avLst/>
                </a:prstGeom>
                <a:ln>
                  <a:solidFill>
                    <a:schemeClr val="bg2">
                      <a:lumMod val="90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cxnSp>
              <p:nvCxnSpPr>
                <p:cNvPr id="29" name="Straight Arrow Connector 28"/>
                <p:cNvCxnSpPr>
                  <a:stCxn id="5" idx="2"/>
                  <a:endCxn id="6" idx="0"/>
                </p:cNvCxnSpPr>
                <p:nvPr/>
              </p:nvCxnSpPr>
              <p:spPr>
                <a:xfrm>
                  <a:off x="8377017" y="4176983"/>
                  <a:ext cx="0" cy="280241"/>
                </a:xfrm>
                <a:prstGeom prst="straightConnector1">
                  <a:avLst/>
                </a:prstGeom>
                <a:noFill/>
                <a:ln w="50800"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6" name="Straight Arrow Connector 35"/>
                <p:cNvCxnSpPr/>
                <p:nvPr/>
              </p:nvCxnSpPr>
              <p:spPr>
                <a:xfrm>
                  <a:off x="8357599" y="8067761"/>
                  <a:ext cx="0" cy="253781"/>
                </a:xfrm>
                <a:prstGeom prst="straightConnector1">
                  <a:avLst/>
                </a:prstGeom>
                <a:noFill/>
                <a:ln w="50800"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7" name="Straight Arrow Connector 36"/>
                <p:cNvCxnSpPr/>
                <p:nvPr/>
              </p:nvCxnSpPr>
              <p:spPr>
                <a:xfrm>
                  <a:off x="8357599" y="5472887"/>
                  <a:ext cx="0" cy="253781"/>
                </a:xfrm>
                <a:prstGeom prst="straightConnector1">
                  <a:avLst/>
                </a:prstGeom>
                <a:noFill/>
                <a:ln w="50800"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8" name="Straight Arrow Connector 37"/>
                <p:cNvCxnSpPr/>
                <p:nvPr/>
              </p:nvCxnSpPr>
              <p:spPr>
                <a:xfrm>
                  <a:off x="8357599" y="6737965"/>
                  <a:ext cx="0" cy="253781"/>
                </a:xfrm>
                <a:prstGeom prst="straightConnector1">
                  <a:avLst/>
                </a:prstGeom>
                <a:noFill/>
                <a:ln w="50800"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grpSp>
          <p:cxnSp>
            <p:nvCxnSpPr>
              <p:cNvPr id="48" name="Straight Connector 47"/>
              <p:cNvCxnSpPr/>
              <p:nvPr/>
            </p:nvCxnSpPr>
            <p:spPr>
              <a:xfrm>
                <a:off x="4198211" y="9204820"/>
                <a:ext cx="0" cy="389682"/>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50" name="Straight Connector 49"/>
              <p:cNvCxnSpPr/>
              <p:nvPr/>
            </p:nvCxnSpPr>
            <p:spPr>
              <a:xfrm flipV="1">
                <a:off x="4188309" y="9583781"/>
                <a:ext cx="2244541" cy="0"/>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58" name="Straight Connector 57"/>
              <p:cNvCxnSpPr/>
              <p:nvPr/>
            </p:nvCxnSpPr>
            <p:spPr>
              <a:xfrm flipV="1">
                <a:off x="6445645" y="2815622"/>
                <a:ext cx="0" cy="6768159"/>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flipV="1">
                <a:off x="6432848" y="2815622"/>
                <a:ext cx="2175689" cy="0"/>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73" name="Straight Arrow Connector 72"/>
              <p:cNvCxnSpPr/>
              <p:nvPr/>
            </p:nvCxnSpPr>
            <p:spPr>
              <a:xfrm>
                <a:off x="8593279" y="2794291"/>
                <a:ext cx="0" cy="355294"/>
              </a:xfrm>
              <a:prstGeom prst="straightConnector1">
                <a:avLst/>
              </a:prstGeom>
              <a:noFill/>
              <a:ln w="50800" cap="flat">
                <a:solidFill>
                  <a:schemeClr val="accent1">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94" name="Straight Connector 93"/>
              <p:cNvCxnSpPr/>
              <p:nvPr/>
            </p:nvCxnSpPr>
            <p:spPr>
              <a:xfrm flipH="1">
                <a:off x="12312727" y="6002082"/>
                <a:ext cx="0" cy="3857473"/>
              </a:xfrm>
              <a:prstGeom prst="line">
                <a:avLst/>
              </a:prstGeom>
              <a:noFill/>
              <a:ln w="41275" cap="flat">
                <a:solidFill>
                  <a:srgbClr val="8DC648"/>
                </a:solidFill>
                <a:prstDash val="solid"/>
                <a:miter lim="400000"/>
              </a:ln>
              <a:effectLst/>
            </p:spPr>
            <p:style>
              <a:lnRef idx="0">
                <a:scrgbClr r="0" g="0" b="0"/>
              </a:lnRef>
              <a:fillRef idx="0">
                <a:scrgbClr r="0" g="0" b="0"/>
              </a:fillRef>
              <a:effectRef idx="0">
                <a:scrgbClr r="0" g="0" b="0"/>
              </a:effectRef>
              <a:fontRef idx="none"/>
            </p:style>
          </p:cxnSp>
          <p:cxnSp>
            <p:nvCxnSpPr>
              <p:cNvPr id="102" name="Straight Connector 101"/>
              <p:cNvCxnSpPr/>
              <p:nvPr/>
            </p:nvCxnSpPr>
            <p:spPr>
              <a:xfrm flipH="1">
                <a:off x="1218251" y="9857278"/>
                <a:ext cx="11120186" cy="0"/>
              </a:xfrm>
              <a:prstGeom prst="line">
                <a:avLst/>
              </a:prstGeom>
              <a:noFill/>
              <a:ln w="41275" cap="flat">
                <a:solidFill>
                  <a:srgbClr val="8DC648"/>
                </a:solidFill>
                <a:prstDash val="solid"/>
                <a:miter lim="400000"/>
              </a:ln>
              <a:effectLst/>
            </p:spPr>
            <p:style>
              <a:lnRef idx="0">
                <a:scrgbClr r="0" g="0" b="0"/>
              </a:lnRef>
              <a:fillRef idx="0">
                <a:scrgbClr r="0" g="0" b="0"/>
              </a:fillRef>
              <a:effectRef idx="0">
                <a:scrgbClr r="0" g="0" b="0"/>
              </a:effectRef>
              <a:fontRef idx="none"/>
            </p:style>
          </p:cxnSp>
          <p:cxnSp>
            <p:nvCxnSpPr>
              <p:cNvPr id="105" name="Straight Arrow Connector 104"/>
              <p:cNvCxnSpPr/>
              <p:nvPr/>
            </p:nvCxnSpPr>
            <p:spPr>
              <a:xfrm flipV="1">
                <a:off x="1237579" y="5857911"/>
                <a:ext cx="0" cy="3999366"/>
              </a:xfrm>
              <a:prstGeom prst="straightConnector1">
                <a:avLst/>
              </a:prstGeom>
              <a:noFill/>
              <a:ln w="41275"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sp>
            <p:nvSpPr>
              <p:cNvPr id="32" name="Rectangle 31"/>
              <p:cNvSpPr/>
              <p:nvPr/>
            </p:nvSpPr>
            <p:spPr>
              <a:xfrm>
                <a:off x="2661401" y="2023344"/>
                <a:ext cx="3199559"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tx1"/>
                    </a:solidFill>
                    <a:effectLst/>
                    <a:uFillTx/>
                    <a:latin typeface="+mn-lt"/>
                    <a:ea typeface="+mn-ea"/>
                    <a:cs typeface="+mn-cs"/>
                    <a:sym typeface="Helvetica Light"/>
                  </a:rPr>
                  <a:t>Image pre-processing </a:t>
                </a:r>
              </a:p>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tx1"/>
                    </a:solidFill>
                    <a:effectLst/>
                    <a:uFillTx/>
                    <a:latin typeface="+mn-lt"/>
                    <a:ea typeface="+mn-ea"/>
                    <a:cs typeface="+mn-cs"/>
                    <a:sym typeface="Helvetica Light"/>
                  </a:rPr>
                  <a:t>stage</a:t>
                </a:r>
                <a:endParaRPr kumimoji="0" lang="en-US" sz="1800" b="1" i="0" u="none" strike="noStrike" cap="none" spc="0" normalizeH="0" baseline="0" dirty="0">
                  <a:ln>
                    <a:noFill/>
                  </a:ln>
                  <a:solidFill>
                    <a:schemeClr val="tx1"/>
                  </a:solidFill>
                  <a:effectLst/>
                  <a:uFillTx/>
                  <a:latin typeface="+mn-lt"/>
                  <a:ea typeface="+mn-ea"/>
                  <a:cs typeface="+mn-cs"/>
                  <a:sym typeface="Helvetica Light"/>
                </a:endParaRPr>
              </a:p>
            </p:txBody>
          </p:sp>
          <p:sp>
            <p:nvSpPr>
              <p:cNvPr id="49" name="Rectangle 48"/>
              <p:cNvSpPr/>
              <p:nvPr/>
            </p:nvSpPr>
            <p:spPr>
              <a:xfrm>
                <a:off x="6808879" y="1989413"/>
                <a:ext cx="3502687" cy="7363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lang="en-US" sz="1800" b="1" dirty="0" smtClean="0">
                    <a:solidFill>
                      <a:schemeClr val="tx1"/>
                    </a:solidFill>
                  </a:rPr>
                  <a:t>Localization and registration </a:t>
                </a:r>
                <a:r>
                  <a:rPr kumimoji="0" lang="en-US" sz="1800" b="1" i="0" u="none" strike="noStrike" cap="none" spc="0" normalizeH="0" baseline="0" dirty="0" smtClean="0">
                    <a:ln>
                      <a:noFill/>
                    </a:ln>
                    <a:solidFill>
                      <a:schemeClr val="tx1"/>
                    </a:solidFill>
                    <a:effectLst/>
                    <a:uFillTx/>
                    <a:latin typeface="+mn-lt"/>
                    <a:ea typeface="+mn-ea"/>
                    <a:cs typeface="+mn-cs"/>
                    <a:sym typeface="Helvetica Light"/>
                  </a:rPr>
                  <a:t>stage</a:t>
                </a:r>
                <a:endParaRPr kumimoji="0" lang="en-US" sz="1800" b="1" i="0" u="none" strike="noStrike" cap="none" spc="0" normalizeH="0" baseline="0" dirty="0">
                  <a:ln>
                    <a:noFill/>
                  </a:ln>
                  <a:solidFill>
                    <a:schemeClr val="tx1"/>
                  </a:solidFill>
                  <a:effectLst/>
                  <a:uFillTx/>
                  <a:latin typeface="+mn-lt"/>
                  <a:ea typeface="+mn-ea"/>
                  <a:cs typeface="+mn-cs"/>
                  <a:sym typeface="Helvetica Light"/>
                </a:endParaRPr>
              </a:p>
            </p:txBody>
          </p:sp>
          <p:cxnSp>
            <p:nvCxnSpPr>
              <p:cNvPr id="17" name="Straight Connector 16"/>
              <p:cNvCxnSpPr/>
              <p:nvPr/>
            </p:nvCxnSpPr>
            <p:spPr>
              <a:xfrm>
                <a:off x="8562166" y="9423111"/>
                <a:ext cx="2894" cy="274320"/>
              </a:xfrm>
              <a:prstGeom prst="line">
                <a:avLst/>
              </a:prstGeom>
              <a:noFill/>
              <a:ln w="41275" cap="flat">
                <a:solidFill>
                  <a:srgbClr val="8DC648"/>
                </a:solidFill>
                <a:prstDash val="solid"/>
                <a:miter lim="400000"/>
              </a:ln>
              <a:effectLst/>
            </p:spPr>
            <p:style>
              <a:lnRef idx="0">
                <a:scrgbClr r="0" g="0" b="0"/>
              </a:lnRef>
              <a:fillRef idx="0">
                <a:scrgbClr r="0" g="0" b="0"/>
              </a:fillRef>
              <a:effectRef idx="0">
                <a:scrgbClr r="0" g="0" b="0"/>
              </a:effectRef>
              <a:fontRef idx="none"/>
            </p:style>
          </p:cxnSp>
          <p:cxnSp>
            <p:nvCxnSpPr>
              <p:cNvPr id="20" name="Straight Connector 19"/>
              <p:cNvCxnSpPr/>
              <p:nvPr/>
            </p:nvCxnSpPr>
            <p:spPr>
              <a:xfrm flipV="1">
                <a:off x="8555250" y="9676309"/>
                <a:ext cx="2871909" cy="0"/>
              </a:xfrm>
              <a:prstGeom prst="line">
                <a:avLst/>
              </a:prstGeom>
              <a:noFill/>
              <a:ln w="41275" cap="flat">
                <a:solidFill>
                  <a:srgbClr val="8DC648"/>
                </a:solidFill>
                <a:prstDash val="solid"/>
                <a:miter lim="400000"/>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a:off x="4181972" y="2808680"/>
                <a:ext cx="0" cy="456806"/>
              </a:xfrm>
              <a:prstGeom prst="straightConnector1">
                <a:avLst/>
              </a:prstGeom>
              <a:noFill/>
              <a:ln w="50800" cap="flat">
                <a:solidFill>
                  <a:schemeClr val="accent1">
                    <a:lumMod val="75000"/>
                  </a:schemeClr>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2" name="Straight Connector 51"/>
              <p:cNvCxnSpPr/>
              <p:nvPr/>
            </p:nvCxnSpPr>
            <p:spPr>
              <a:xfrm flipV="1">
                <a:off x="1219703" y="2808680"/>
                <a:ext cx="2968606" cy="0"/>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23" name="Straight Connector 22"/>
              <p:cNvCxnSpPr/>
              <p:nvPr/>
            </p:nvCxnSpPr>
            <p:spPr>
              <a:xfrm flipH="1" flipV="1">
                <a:off x="1237579" y="2815623"/>
                <a:ext cx="1" cy="2194560"/>
              </a:xfrm>
              <a:prstGeom prst="line">
                <a:avLst/>
              </a:prstGeom>
              <a:noFill/>
              <a:ln w="41275" cap="flat">
                <a:solidFill>
                  <a:schemeClr val="accent1">
                    <a:lumMod val="75000"/>
                  </a:schemeClr>
                </a:solidFill>
                <a:prstDash val="solid"/>
                <a:miter lim="400000"/>
              </a:ln>
              <a:effectLst/>
            </p:spPr>
            <p:style>
              <a:lnRef idx="0">
                <a:scrgbClr r="0" g="0" b="0"/>
              </a:lnRef>
              <a:fillRef idx="0">
                <a:scrgbClr r="0" g="0" b="0"/>
              </a:fillRef>
              <a:effectRef idx="0">
                <a:scrgbClr r="0" g="0" b="0"/>
              </a:effectRef>
              <a:fontRef idx="none"/>
            </p:style>
          </p:cxnSp>
          <p:cxnSp>
            <p:nvCxnSpPr>
              <p:cNvPr id="41" name="Straight Arrow Connector 40"/>
              <p:cNvCxnSpPr/>
              <p:nvPr/>
            </p:nvCxnSpPr>
            <p:spPr>
              <a:xfrm flipV="1">
                <a:off x="11398950" y="6052603"/>
                <a:ext cx="0" cy="3634146"/>
              </a:xfrm>
              <a:prstGeom prst="straightConnector1">
                <a:avLst/>
              </a:prstGeom>
              <a:noFill/>
              <a:ln w="41275" cap="flat">
                <a:solidFill>
                  <a:srgbClr val="8DC648"/>
                </a:solidFill>
                <a:prstDash val="solid"/>
                <a:miter lim="400000"/>
                <a:tailEnd type="triangle"/>
              </a:ln>
              <a:effectLst/>
            </p:spPr>
            <p:style>
              <a:lnRef idx="0">
                <a:scrgbClr r="0" g="0" b="0"/>
              </a:lnRef>
              <a:fillRef idx="0">
                <a:scrgbClr r="0" g="0" b="0"/>
              </a:fillRef>
              <a:effectRef idx="0">
                <a:scrgbClr r="0" g="0" b="0"/>
              </a:effectRef>
              <a:fontRef idx="none"/>
            </p:style>
          </p:cxnSp>
        </p:grpSp>
        <p:sp>
          <p:nvSpPr>
            <p:cNvPr id="44" name="TextBox 43"/>
            <p:cNvSpPr txBox="1"/>
            <p:nvPr/>
          </p:nvSpPr>
          <p:spPr>
            <a:xfrm>
              <a:off x="3373133" y="3632310"/>
              <a:ext cx="2159094"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smtClean="0">
                  <a:latin typeface="Calibri" panose="020F0502020204030204" pitchFamily="34" charset="0"/>
                  <a:cs typeface="Calibri" panose="020F0502020204030204" pitchFamily="34" charset="0"/>
                </a:rPr>
                <a:t>Image filtering</a:t>
              </a:r>
            </a:p>
            <a:p>
              <a:r>
                <a:rPr lang="en-US" sz="2000" dirty="0" smtClean="0">
                  <a:latin typeface="Calibri" panose="020F0502020204030204" pitchFamily="34" charset="0"/>
                  <a:cs typeface="Calibri" panose="020F0502020204030204" pitchFamily="34" charset="0"/>
                </a:rPr>
                <a:t> and </a:t>
              </a:r>
            </a:p>
            <a:p>
              <a:r>
                <a:rPr lang="en-US" sz="2000" dirty="0" smtClean="0">
                  <a:latin typeface="Calibri" panose="020F0502020204030204" pitchFamily="34" charset="0"/>
                  <a:cs typeface="Calibri" panose="020F0502020204030204" pitchFamily="34" charset="0"/>
                </a:rPr>
                <a:t>segmentation </a:t>
              </a:r>
              <a:endParaRPr lang="en-US" sz="2000" dirty="0">
                <a:latin typeface="Calibri" panose="020F0502020204030204" pitchFamily="34" charset="0"/>
                <a:cs typeface="Calibri" panose="020F0502020204030204" pitchFamily="34" charset="0"/>
              </a:endParaRPr>
            </a:p>
          </p:txBody>
        </p:sp>
        <p:sp>
          <p:nvSpPr>
            <p:cNvPr id="45" name="TextBox 44"/>
            <p:cNvSpPr txBox="1"/>
            <p:nvPr/>
          </p:nvSpPr>
          <p:spPr>
            <a:xfrm>
              <a:off x="3432945" y="5014375"/>
              <a:ext cx="2159094"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Center detection of the fiducials ellipses</a:t>
              </a:r>
            </a:p>
          </p:txBody>
        </p:sp>
        <p:sp>
          <p:nvSpPr>
            <p:cNvPr id="51" name="TextBox 50"/>
            <p:cNvSpPr txBox="1"/>
            <p:nvPr/>
          </p:nvSpPr>
          <p:spPr>
            <a:xfrm>
              <a:off x="3414382" y="6436128"/>
              <a:ext cx="2159094"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Distance measurements between centroids</a:t>
              </a:r>
            </a:p>
          </p:txBody>
        </p:sp>
        <p:sp>
          <p:nvSpPr>
            <p:cNvPr id="53" name="TextBox 52"/>
            <p:cNvSpPr txBox="1"/>
            <p:nvPr/>
          </p:nvSpPr>
          <p:spPr>
            <a:xfrm>
              <a:off x="3441731" y="8032672"/>
              <a:ext cx="2159094"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Validity test and calibration</a:t>
              </a:r>
            </a:p>
          </p:txBody>
        </p:sp>
        <p:sp>
          <p:nvSpPr>
            <p:cNvPr id="54" name="TextBox 53"/>
            <p:cNvSpPr txBox="1"/>
            <p:nvPr/>
          </p:nvSpPr>
          <p:spPr>
            <a:xfrm>
              <a:off x="7565134" y="3620641"/>
              <a:ext cx="2159094"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smtClean="0">
                  <a:latin typeface="Calibri" panose="020F0502020204030204" pitchFamily="34" charset="0"/>
                  <a:cs typeface="Calibri" panose="020F0502020204030204" pitchFamily="34" charset="0"/>
                </a:rPr>
                <a:t>Marker alignment calculation</a:t>
              </a:r>
              <a:endParaRPr lang="en-US" sz="2000" dirty="0">
                <a:latin typeface="Calibri" panose="020F0502020204030204" pitchFamily="34" charset="0"/>
                <a:cs typeface="Calibri" panose="020F0502020204030204" pitchFamily="34" charset="0"/>
              </a:endParaRPr>
            </a:p>
          </p:txBody>
        </p:sp>
      </p:grpSp>
      <p:sp>
        <p:nvSpPr>
          <p:cNvPr id="11" name="Shape 36"/>
          <p:cNvSpPr/>
          <p:nvPr/>
        </p:nvSpPr>
        <p:spPr>
          <a:xfrm>
            <a:off x="115860" y="1530650"/>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lvl="0">
              <a:defRPr sz="1800"/>
            </a:pPr>
            <a:r>
              <a:rPr lang="en-US" sz="3200" b="1" dirty="0" smtClean="0">
                <a:latin typeface="Calibri" panose="020F0502020204030204" pitchFamily="34" charset="0"/>
                <a:cs typeface="Calibri" panose="020F0502020204030204" pitchFamily="34" charset="0"/>
              </a:rPr>
              <a:t>Navigation workstation: Real-time </a:t>
            </a:r>
            <a:r>
              <a:rPr lang="en-US" sz="3200" b="1" dirty="0">
                <a:latin typeface="Calibri" panose="020F0502020204030204" pitchFamily="34" charset="0"/>
                <a:cs typeface="Calibri" panose="020F0502020204030204" pitchFamily="34" charset="0"/>
              </a:rPr>
              <a:t>l</a:t>
            </a:r>
            <a:r>
              <a:rPr lang="en-US" sz="3200" b="1" dirty="0" smtClean="0">
                <a:latin typeface="Calibri" panose="020F0502020204030204" pitchFamily="34" charset="0"/>
                <a:cs typeface="Calibri" panose="020F0502020204030204" pitchFamily="34" charset="0"/>
              </a:rPr>
              <a:t>ocalization </a:t>
            </a:r>
            <a:r>
              <a:rPr lang="en-US" sz="3200" b="1" dirty="0">
                <a:latin typeface="Calibri" panose="020F0502020204030204" pitchFamily="34" charset="0"/>
                <a:cs typeface="Calibri" panose="020F0502020204030204" pitchFamily="34" charset="0"/>
              </a:rPr>
              <a:t>a</a:t>
            </a:r>
            <a:r>
              <a:rPr lang="en-US" sz="3200" b="1" dirty="0" smtClean="0">
                <a:latin typeface="Calibri" panose="020F0502020204030204" pitchFamily="34" charset="0"/>
                <a:cs typeface="Calibri" panose="020F0502020204030204" pitchFamily="34" charset="0"/>
              </a:rPr>
              <a:t>lgorithm </a:t>
            </a:r>
          </a:p>
        </p:txBody>
      </p:sp>
      <p:sp>
        <p:nvSpPr>
          <p:cNvPr id="56" name="TextBox 55"/>
          <p:cNvSpPr txBox="1"/>
          <p:nvPr/>
        </p:nvSpPr>
        <p:spPr>
          <a:xfrm>
            <a:off x="7322028" y="8309000"/>
            <a:ext cx="2159094"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Robotic device motion </a:t>
            </a:r>
            <a:r>
              <a:rPr lang="en-US" sz="2000" dirty="0" smtClean="0">
                <a:latin typeface="Calibri" panose="020F0502020204030204" pitchFamily="34" charset="0"/>
                <a:cs typeface="Calibri" panose="020F0502020204030204" pitchFamily="34" charset="0"/>
              </a:rPr>
              <a:t>calculation</a:t>
            </a:r>
            <a:endParaRPr lang="en-US" sz="2000" dirty="0">
              <a:latin typeface="Calibri" panose="020F0502020204030204" pitchFamily="34" charset="0"/>
              <a:cs typeface="Calibri" panose="020F0502020204030204" pitchFamily="34" charset="0"/>
            </a:endParaRPr>
          </a:p>
        </p:txBody>
      </p:sp>
      <p:sp>
        <p:nvSpPr>
          <p:cNvPr id="57" name="TextBox 56"/>
          <p:cNvSpPr txBox="1"/>
          <p:nvPr/>
        </p:nvSpPr>
        <p:spPr>
          <a:xfrm>
            <a:off x="7214836" y="4792622"/>
            <a:ext cx="2266704" cy="718145"/>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smtClean="0">
                <a:latin typeface="Calibri" panose="020F0502020204030204" pitchFamily="34" charset="0"/>
                <a:cs typeface="Calibri" panose="020F0502020204030204" pitchFamily="34" charset="0"/>
              </a:rPr>
              <a:t>Rigid transformation </a:t>
            </a:r>
            <a:r>
              <a:rPr lang="en-US" sz="2000" dirty="0">
                <a:latin typeface="Calibri" panose="020F0502020204030204" pitchFamily="34" charset="0"/>
                <a:cs typeface="Calibri" panose="020F0502020204030204" pitchFamily="34" charset="0"/>
              </a:rPr>
              <a:t>matrix</a:t>
            </a:r>
          </a:p>
        </p:txBody>
      </p:sp>
      <p:sp>
        <p:nvSpPr>
          <p:cNvPr id="59" name="TextBox 58"/>
          <p:cNvSpPr txBox="1"/>
          <p:nvPr/>
        </p:nvSpPr>
        <p:spPr>
          <a:xfrm>
            <a:off x="7280894" y="5940316"/>
            <a:ext cx="2299640" cy="718145"/>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Angle calculation of image plane </a:t>
            </a:r>
            <a:r>
              <a:rPr lang="en-US" sz="2000" dirty="0" smtClean="0">
                <a:latin typeface="Calibri" panose="020F0502020204030204" pitchFamily="34" charset="0"/>
                <a:cs typeface="Calibri" panose="020F0502020204030204" pitchFamily="34" charset="0"/>
              </a:rPr>
              <a:t>&amp; frame</a:t>
            </a:r>
            <a:endParaRPr lang="en-US" sz="2000" dirty="0">
              <a:latin typeface="Calibri" panose="020F0502020204030204" pitchFamily="34" charset="0"/>
              <a:cs typeface="Calibri" panose="020F0502020204030204" pitchFamily="34" charset="0"/>
            </a:endParaRPr>
          </a:p>
        </p:txBody>
      </p:sp>
      <p:sp>
        <p:nvSpPr>
          <p:cNvPr id="60" name="TextBox 59"/>
          <p:cNvSpPr txBox="1"/>
          <p:nvPr/>
        </p:nvSpPr>
        <p:spPr>
          <a:xfrm>
            <a:off x="7222480" y="7110983"/>
            <a:ext cx="2299640" cy="718145"/>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Instrument trajectory </a:t>
            </a:r>
            <a:r>
              <a:rPr lang="en-US" sz="2000" dirty="0" smtClean="0">
                <a:latin typeface="Calibri" panose="020F0502020204030204" pitchFamily="34" charset="0"/>
                <a:cs typeface="Calibri" panose="020F0502020204030204" pitchFamily="34" charset="0"/>
              </a:rPr>
              <a:t>estimation</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442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endParaRPr lang="en-US" sz="3200" b="1"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3"/>
          <a:srcRect l="3438" t="4967" r="3032" b="13305"/>
          <a:stretch/>
        </p:blipFill>
        <p:spPr>
          <a:xfrm>
            <a:off x="165696" y="2788568"/>
            <a:ext cx="12656434" cy="6217920"/>
          </a:xfrm>
          <a:prstGeom prst="rect">
            <a:avLst/>
          </a:prstGeom>
        </p:spPr>
      </p:pic>
      <p:sp>
        <p:nvSpPr>
          <p:cNvPr id="5" name="TextBox 4"/>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805298275"/>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endParaRPr lang="en-US" sz="3200" b="1"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3"/>
          <a:srcRect l="3438" t="4967" r="3032" b="13305"/>
          <a:stretch/>
        </p:blipFill>
        <p:spPr>
          <a:xfrm>
            <a:off x="165696" y="2788568"/>
            <a:ext cx="12656434" cy="6217920"/>
          </a:xfrm>
          <a:prstGeom prst="rect">
            <a:avLst/>
          </a:prstGeom>
        </p:spPr>
      </p:pic>
      <p:pic>
        <p:nvPicPr>
          <p:cNvPr id="12" name="Picture 11"/>
          <p:cNvPicPr>
            <a:picLocks noChangeAspect="1"/>
          </p:cNvPicPr>
          <p:nvPr/>
        </p:nvPicPr>
        <p:blipFill rotWithShape="1">
          <a:blip r:embed="rId3"/>
          <a:srcRect l="4502" t="21058" r="79534" b="61906"/>
          <a:stretch/>
        </p:blipFill>
        <p:spPr>
          <a:xfrm>
            <a:off x="309712" y="4012704"/>
            <a:ext cx="2160240" cy="1296144"/>
          </a:xfrm>
          <a:prstGeom prst="rect">
            <a:avLst/>
          </a:prstGeom>
        </p:spPr>
      </p:pic>
      <p:sp>
        <p:nvSpPr>
          <p:cNvPr id="13" name="Rectangle 12"/>
          <p:cNvSpPr/>
          <p:nvPr/>
        </p:nvSpPr>
        <p:spPr>
          <a:xfrm>
            <a:off x="275392" y="4012704"/>
            <a:ext cx="2194560" cy="1280160"/>
          </a:xfrm>
          <a:prstGeom prst="rect">
            <a:avLst/>
          </a:prstGeom>
          <a:noFill/>
          <a:ln w="5715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5" name="TextBox 4"/>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
        <p:nvSpPr>
          <p:cNvPr id="2" name="TextBox 1"/>
          <p:cNvSpPr txBox="1"/>
          <p:nvPr/>
        </p:nvSpPr>
        <p:spPr>
          <a:xfrm>
            <a:off x="3838104" y="2061119"/>
            <a:ext cx="561662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2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3. Z-frame </a:t>
            </a:r>
            <a:r>
              <a:rPr lang="en-US" sz="3200" b="1" dirty="0">
                <a:solidFill>
                  <a:srgbClr val="000000"/>
                </a:solidFill>
                <a:latin typeface="Calibri" panose="020F0502020204030204" pitchFamily="34" charset="0"/>
                <a:cs typeface="Calibri" panose="020F0502020204030204" pitchFamily="34" charset="0"/>
              </a:rPr>
              <a:t>S</a:t>
            </a:r>
            <a:r>
              <a:rPr kumimoji="0" lang="en-US" sz="32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egmentation</a:t>
            </a:r>
          </a:p>
        </p:txBody>
      </p:sp>
    </p:spTree>
    <p:extLst>
      <p:ext uri="{BB962C8B-B14F-4D97-AF65-F5344CB8AC3E}">
        <p14:creationId xmlns:p14="http://schemas.microsoft.com/office/powerpoint/2010/main" val="27105126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2000"/>
                            </p:stCondLst>
                            <p:childTnLst>
                              <p:par>
                                <p:cTn id="11" presetID="6" presetClass="emph" presetSubtype="0" fill="hold" nodeType="afterEffect">
                                  <p:stCondLst>
                                    <p:cond delay="0"/>
                                  </p:stCondLst>
                                  <p:childTnLst>
                                    <p:animScale>
                                      <p:cBhvr>
                                        <p:cTn id="12" dur="2000" fill="hold"/>
                                        <p:tgtEl>
                                          <p:spTgt spid="12"/>
                                        </p:tgtEl>
                                      </p:cBhvr>
                                      <p:by x="120000" y="120000"/>
                                    </p:animScale>
                                  </p:childTnLst>
                                </p:cTn>
                              </p:par>
                              <p:par>
                                <p:cTn id="13" presetID="6" presetClass="emph" presetSubtype="0" fill="hold" grpId="0" nodeType="withEffect">
                                  <p:stCondLst>
                                    <p:cond delay="0"/>
                                  </p:stCondLst>
                                  <p:childTnLst>
                                    <p:animScale>
                                      <p:cBhvr>
                                        <p:cTn id="14" dur="2000" fill="hold"/>
                                        <p:tgtEl>
                                          <p:spTgt spid="1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273639"/>
            <a:ext cx="12570762" cy="61965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444500" marR="0" lvl="8"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lvl="0" indent="-342900" algn="l">
              <a:lnSpc>
                <a:spcPct val="150000"/>
              </a:lnSpc>
              <a:buFont typeface="Arial" panose="020B0604020202020204" pitchFamily="34" charset="0"/>
              <a:buChar char="•"/>
              <a:defRPr sz="1800"/>
            </a:pPr>
            <a:r>
              <a:rPr lang="de-DE" sz="2400" dirty="0">
                <a:latin typeface="Calibri" panose="020F0502020204030204" pitchFamily="34" charset="0"/>
                <a:ea typeface="Helvetica"/>
                <a:cs typeface="Helvetica"/>
                <a:sym typeface="Helvetica"/>
              </a:rPr>
              <a:t>Z-frame detection using faster </a:t>
            </a:r>
            <a:r>
              <a:rPr lang="de-DE" sz="2400" dirty="0" smtClean="0">
                <a:latin typeface="Calibri" panose="020F0502020204030204" pitchFamily="34" charset="0"/>
                <a:ea typeface="Helvetica"/>
                <a:cs typeface="Helvetica"/>
                <a:sym typeface="Helvetica"/>
              </a:rPr>
              <a:t>R-CNN (Regions with Convolutional Neural Networks)</a:t>
            </a:r>
          </a:p>
          <a:p>
            <a:pPr lvl="5" indent="0" algn="l">
              <a:lnSpc>
                <a:spcPct val="150000"/>
              </a:lnSpc>
              <a:defRPr sz="1800"/>
            </a:pPr>
            <a:r>
              <a:rPr lang="de-DE" sz="2400" dirty="0">
                <a:latin typeface="Calibri" panose="020F0502020204030204" pitchFamily="34" charset="0"/>
                <a:ea typeface="Helvetica"/>
                <a:cs typeface="Helvetica"/>
                <a:sym typeface="Helvetica"/>
              </a:rPr>
              <a:t> </a:t>
            </a:r>
            <a:r>
              <a:rPr lang="de-DE" sz="2400" dirty="0" smtClean="0">
                <a:latin typeface="Calibri" panose="020F0502020204030204" pitchFamily="34" charset="0"/>
                <a:ea typeface="Helvetica"/>
                <a:cs typeface="Helvetica"/>
                <a:sym typeface="Helvetica"/>
              </a:rPr>
              <a:t>          CNN layer:</a:t>
            </a:r>
          </a:p>
          <a:p>
            <a:pPr lvl="0" algn="l">
              <a:lnSpc>
                <a:spcPct val="150000"/>
              </a:lnSpc>
              <a:defRPr sz="1800"/>
            </a:pPr>
            <a:r>
              <a:rPr lang="de-DE" sz="2400" dirty="0" smtClean="0">
                <a:latin typeface="Calibri" panose="020F0502020204030204" pitchFamily="34" charset="0"/>
                <a:cs typeface="Helvetica"/>
                <a:sym typeface="Helvetica"/>
              </a:rPr>
              <a:t>	</a:t>
            </a:r>
            <a:r>
              <a:rPr lang="de-DE" sz="2400" dirty="0">
                <a:latin typeface="Calibri" panose="020F0502020204030204" pitchFamily="34" charset="0"/>
                <a:cs typeface="Helvetica"/>
                <a:sym typeface="Helvetica"/>
              </a:rPr>
              <a:t> </a:t>
            </a:r>
            <a:r>
              <a:rPr lang="de-DE" sz="2400" dirty="0" smtClean="0">
                <a:latin typeface="Calibri" panose="020F0502020204030204" pitchFamily="34" charset="0"/>
                <a:cs typeface="Helvetica"/>
                <a:sym typeface="Helvetica"/>
              </a:rPr>
              <a:t>           </a:t>
            </a:r>
            <a:r>
              <a:rPr lang="en-US" sz="2400" dirty="0" smtClean="0">
                <a:latin typeface="Calibri" pitchFamily="34" charset="0"/>
              </a:rPr>
              <a:t>Input layer </a:t>
            </a:r>
            <a:endParaRPr lang="en-US" sz="2400" dirty="0">
              <a:latin typeface="Calibri" pitchFamily="34" charset="0"/>
            </a:endParaRPr>
          </a:p>
          <a:p>
            <a:pPr lvl="8" indent="0" algn="just">
              <a:lnSpc>
                <a:spcPct val="150000"/>
              </a:lnSpc>
              <a:buSzPct val="75000"/>
              <a:defRPr sz="1800"/>
            </a:pPr>
            <a:r>
              <a:rPr lang="en-US" sz="2400" dirty="0" smtClean="0">
                <a:latin typeface="Calibri" pitchFamily="34" charset="0"/>
              </a:rPr>
              <a:t>   	             Middle layers: convolution2dLayer</a:t>
            </a:r>
            <a:r>
              <a:rPr lang="en-US" sz="2400" dirty="0">
                <a:latin typeface="Calibri" pitchFamily="34" charset="0"/>
              </a:rPr>
              <a:t>, </a:t>
            </a:r>
            <a:r>
              <a:rPr lang="en-US" sz="2400" dirty="0" err="1">
                <a:latin typeface="Calibri" pitchFamily="34" charset="0"/>
              </a:rPr>
              <a:t>reluLayer</a:t>
            </a:r>
            <a:r>
              <a:rPr lang="en-US" sz="2400" dirty="0">
                <a:latin typeface="Calibri" pitchFamily="34" charset="0"/>
              </a:rPr>
              <a:t> (rectified linear units),  maxPooling2dLayer</a:t>
            </a:r>
          </a:p>
          <a:p>
            <a:pPr lvl="8" indent="0" algn="just">
              <a:lnSpc>
                <a:spcPct val="150000"/>
              </a:lnSpc>
              <a:buSzPct val="75000"/>
              <a:defRPr sz="1800"/>
            </a:pPr>
            <a:r>
              <a:rPr lang="en-US" sz="2400" dirty="0" smtClean="0">
                <a:latin typeface="Calibri" pitchFamily="34" charset="0"/>
              </a:rPr>
              <a:t>   	             Final layers: </a:t>
            </a:r>
            <a:r>
              <a:rPr lang="en-US" sz="2400" dirty="0" err="1" smtClean="0">
                <a:latin typeface="Calibri" pitchFamily="34" charset="0"/>
              </a:rPr>
              <a:t>fullyConnectedLayer</a:t>
            </a:r>
            <a:r>
              <a:rPr lang="en-US" sz="2400" dirty="0">
                <a:latin typeface="Calibri" pitchFamily="34" charset="0"/>
              </a:rPr>
              <a:t>, </a:t>
            </a:r>
            <a:r>
              <a:rPr lang="en-US" sz="2400" dirty="0" err="1">
                <a:latin typeface="Calibri" pitchFamily="34" charset="0"/>
              </a:rPr>
              <a:t>softmaxLayer</a:t>
            </a:r>
            <a:endParaRPr lang="en-US" sz="2400" dirty="0">
              <a:latin typeface="Calibri" pitchFamily="34" charset="0"/>
            </a:endParaRPr>
          </a:p>
          <a:p>
            <a:pPr marL="342900" lvl="0" indent="-342900" algn="l">
              <a:buFont typeface="Arial" panose="020B0604020202020204" pitchFamily="34" charset="0"/>
              <a:buChar char="•"/>
              <a:defRPr sz="1800"/>
            </a:pPr>
            <a:endParaRPr lang="de-DE" sz="2400" dirty="0" smtClean="0">
              <a:latin typeface="Calibri" panose="020F0502020204030204" pitchFamily="34" charset="0"/>
              <a:ea typeface="Helvetica"/>
              <a:cs typeface="Helvetica"/>
              <a:sym typeface="Helvetica"/>
            </a:endParaRPr>
          </a:p>
          <a:p>
            <a:pPr marL="342900" lvl="0" indent="-342900" algn="l">
              <a:buFont typeface="Arial" panose="020B0604020202020204" pitchFamily="34" charset="0"/>
              <a:buChar char="•"/>
              <a:defRPr sz="1800"/>
            </a:pPr>
            <a:endParaRPr lang="de-DE" sz="2400" dirty="0">
              <a:latin typeface="Calibri" panose="020F0502020204030204" pitchFamily="34" charset="0"/>
              <a:ea typeface="Helvetica"/>
              <a:cs typeface="Helvetica"/>
              <a:sym typeface="Helvetica"/>
            </a:endParaRPr>
          </a:p>
          <a:p>
            <a:pPr lvl="8" indent="0" algn="just">
              <a:buSzPct val="75000"/>
              <a:defRPr sz="1800"/>
            </a:pPr>
            <a:endParaRPr lang="en-US" sz="2400" dirty="0">
              <a:latin typeface="Calibri" pitchFamily="34" charset="0"/>
            </a:endParaRPr>
          </a:p>
          <a:p>
            <a:pPr lvl="8" indent="0" algn="just">
              <a:buSzPct val="75000"/>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352" t="3779" r="29842" b="12099"/>
          <a:stretch/>
        </p:blipFill>
        <p:spPr>
          <a:xfrm>
            <a:off x="1749872" y="5788848"/>
            <a:ext cx="3909059" cy="38404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2600" t="4664" r="12947" b="10917"/>
          <a:stretch/>
        </p:blipFill>
        <p:spPr>
          <a:xfrm>
            <a:off x="7268834" y="5788848"/>
            <a:ext cx="3800526" cy="384048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1934" y="2933563"/>
            <a:ext cx="7924800" cy="5943600"/>
          </a:xfrm>
          <a:prstGeom prst="rect">
            <a:avLst/>
          </a:prstGeom>
        </p:spPr>
      </p:pic>
      <p:grpSp>
        <p:nvGrpSpPr>
          <p:cNvPr id="13" name="Group 12"/>
          <p:cNvGrpSpPr/>
          <p:nvPr/>
        </p:nvGrpSpPr>
        <p:grpSpPr>
          <a:xfrm>
            <a:off x="2729114" y="2892542"/>
            <a:ext cx="7330440" cy="5953843"/>
            <a:chOff x="2987596" y="3420199"/>
            <a:chExt cx="7330440" cy="5953843"/>
          </a:xfrm>
        </p:grpSpPr>
        <p:pic>
          <p:nvPicPr>
            <p:cNvPr id="14" name="Picture 13"/>
            <p:cNvPicPr>
              <a:picLocks noChangeAspect="1"/>
            </p:cNvPicPr>
            <p:nvPr/>
          </p:nvPicPr>
          <p:blipFill rotWithShape="1">
            <a:blip r:embed="rId6"/>
            <a:srcRect l="27862" t="17516" r="31184" b="23422"/>
            <a:stretch/>
          </p:blipFill>
          <p:spPr>
            <a:xfrm>
              <a:off x="2987596" y="3420199"/>
              <a:ext cx="7330440" cy="5943600"/>
            </a:xfrm>
            <a:prstGeom prst="rect">
              <a:avLst/>
            </a:prstGeom>
          </p:spPr>
        </p:pic>
        <p:sp>
          <p:nvSpPr>
            <p:cNvPr id="15" name="TextBox 14"/>
            <p:cNvSpPr txBox="1"/>
            <p:nvPr/>
          </p:nvSpPr>
          <p:spPr>
            <a:xfrm rot="16200000">
              <a:off x="2596034" y="6186814"/>
              <a:ext cx="1255048" cy="410369"/>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Precision</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6" name="TextBox 15"/>
            <p:cNvSpPr txBox="1"/>
            <p:nvPr/>
          </p:nvSpPr>
          <p:spPr>
            <a:xfrm>
              <a:off x="6158006" y="8963673"/>
              <a:ext cx="1255048" cy="41036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Recall</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 name="TextBox 16"/>
            <p:cNvSpPr txBox="1"/>
            <p:nvPr/>
          </p:nvSpPr>
          <p:spPr>
            <a:xfrm>
              <a:off x="4835089" y="3450976"/>
              <a:ext cx="3635454" cy="410369"/>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Average Precision = 0.35</a:t>
              </a:r>
              <a:endParaRPr kumimoji="0" lang="en-US" sz="2000" b="1"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grpSp>
      <p:sp>
        <p:nvSpPr>
          <p:cNvPr id="12" name="TextBox 11"/>
          <p:cNvSpPr txBox="1"/>
          <p:nvPr/>
        </p:nvSpPr>
        <p:spPr>
          <a:xfrm>
            <a:off x="3692925" y="1515667"/>
            <a:ext cx="5616624"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2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3. Z-frame </a:t>
            </a:r>
            <a:r>
              <a:rPr lang="en-US" sz="3200" b="1" dirty="0" smtClean="0">
                <a:solidFill>
                  <a:srgbClr val="000000"/>
                </a:solidFill>
                <a:latin typeface="Calibri" panose="020F0502020204030204" pitchFamily="34" charset="0"/>
                <a:cs typeface="Calibri" panose="020F0502020204030204" pitchFamily="34" charset="0"/>
              </a:rPr>
              <a:t>S</a:t>
            </a:r>
            <a:r>
              <a:rPr kumimoji="0" lang="en-US" sz="32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egmentation</a:t>
            </a:r>
          </a:p>
          <a:p>
            <a:pPr marL="0" marR="0" indent="0" algn="ctr" defTabSz="584200" rtl="0" fontAlgn="auto" latinLnBrk="1" hangingPunct="0">
              <a:lnSpc>
                <a:spcPct val="100000"/>
              </a:lnSpc>
              <a:spcBef>
                <a:spcPts val="0"/>
              </a:spcBef>
              <a:spcAft>
                <a:spcPts val="0"/>
              </a:spcAft>
              <a:buClrTx/>
              <a:buSzTx/>
              <a:buFontTx/>
              <a:buNone/>
              <a:tabLst/>
            </a:pPr>
            <a:r>
              <a:rPr lang="en-US" sz="3200" b="1" dirty="0" smtClean="0">
                <a:solidFill>
                  <a:srgbClr val="000000"/>
                </a:solidFill>
                <a:latin typeface="Calibri" panose="020F0502020204030204" pitchFamily="34" charset="0"/>
                <a:cs typeface="Calibri" panose="020F0502020204030204" pitchFamily="34" charset="0"/>
              </a:rPr>
              <a:t>Automatic button</a:t>
            </a:r>
            <a:endParaRPr kumimoji="0" lang="en-US" sz="3200" b="1"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Tree>
    <p:extLst>
      <p:ext uri="{BB962C8B-B14F-4D97-AF65-F5344CB8AC3E}">
        <p14:creationId xmlns:p14="http://schemas.microsoft.com/office/powerpoint/2010/main" val="38456120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Shape 36"/>
          <p:cNvSpPr/>
          <p:nvPr/>
        </p:nvSpPr>
        <p:spPr>
          <a:xfrm>
            <a:off x="395142" y="1466084"/>
            <a:ext cx="12570762" cy="10874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p>
          <a:p>
            <a:pPr marL="444500" lvl="8" indent="-444500">
              <a:buSzPct val="75000"/>
              <a:defRPr sz="1800"/>
            </a:pPr>
            <a:r>
              <a:rPr lang="en-US" sz="3200" b="1" dirty="0" smtClean="0">
                <a:latin typeface="Calibri" panose="020F0502020204030204" pitchFamily="34" charset="0"/>
                <a:cs typeface="Calibri" panose="020F0502020204030204" pitchFamily="34" charset="0"/>
              </a:rPr>
              <a:t>4. Image Pre-processing</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4"/>
          <a:srcRect l="3488" t="4787" r="2983" b="13511"/>
          <a:stretch/>
        </p:blipFill>
        <p:spPr>
          <a:xfrm>
            <a:off x="165696" y="2788568"/>
            <a:ext cx="12660584" cy="6217920"/>
          </a:xfrm>
          <a:prstGeom prst="rect">
            <a:avLst/>
          </a:prstGeom>
        </p:spPr>
      </p:pic>
      <p:pic>
        <p:nvPicPr>
          <p:cNvPr id="12" name="Picture 11"/>
          <p:cNvPicPr>
            <a:picLocks noChangeAspect="1"/>
          </p:cNvPicPr>
          <p:nvPr/>
        </p:nvPicPr>
        <p:blipFill rotWithShape="1">
          <a:blip r:embed="rId4"/>
          <a:srcRect l="21698" t="20855" r="26756" b="61186"/>
          <a:stretch/>
        </p:blipFill>
        <p:spPr>
          <a:xfrm>
            <a:off x="2613968" y="4012703"/>
            <a:ext cx="6984776" cy="1368153"/>
          </a:xfrm>
          <a:prstGeom prst="rect">
            <a:avLst/>
          </a:prstGeom>
        </p:spPr>
      </p:pic>
      <p:sp>
        <p:nvSpPr>
          <p:cNvPr id="13" name="Rectangle 12"/>
          <p:cNvSpPr/>
          <p:nvPr/>
        </p:nvSpPr>
        <p:spPr>
          <a:xfrm>
            <a:off x="2613968" y="4012704"/>
            <a:ext cx="6949440" cy="1325880"/>
          </a:xfrm>
          <a:prstGeom prst="rect">
            <a:avLst/>
          </a:prstGeom>
          <a:noFill/>
          <a:ln w="5715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6" name="TextBox 5"/>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3014323975"/>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12"/>
                                        </p:tgtEl>
                                      </p:cBhvr>
                                      <p:by x="120000" y="120000"/>
                                    </p:animScale>
                                  </p:childTnLst>
                                </p:cTn>
                              </p:par>
                              <p:par>
                                <p:cTn id="11" presetID="6" presetClass="emph" presetSubtype="0" fill="hold" grpId="0" nodeType="withEffect">
                                  <p:stCondLst>
                                    <p:cond delay="0"/>
                                  </p:stCondLst>
                                  <p:childTnLst>
                                    <p:animScale>
                                      <p:cBhvr>
                                        <p:cTn id="12" dur="2000" fill="hold"/>
                                        <p:tgtEl>
                                          <p:spTgt spid="1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4. Image Pre-processing</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
        <p:nvSpPr>
          <p:cNvPr id="3" name="Rectangle 2"/>
          <p:cNvSpPr/>
          <p:nvPr/>
        </p:nvSpPr>
        <p:spPr>
          <a:xfrm>
            <a:off x="4918224" y="3033924"/>
            <a:ext cx="2808312" cy="841256"/>
          </a:xfrm>
          <a:prstGeom prst="rect">
            <a:avLst/>
          </a:prstGeom>
          <a:solidFill>
            <a:srgbClr val="F0F0F0"/>
          </a:solidFill>
          <a:ln w="12700" cap="flat">
            <a:solidFill>
              <a:srgbClr val="161957"/>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rtl="0" latinLnBrk="1" hangingPunct="0"/>
            <a:endParaRPr lang="en-US" sz="2400" dirty="0">
              <a:solidFill>
                <a:srgbClr val="FFFFFF"/>
              </a:solidFill>
              <a:latin typeface="Calibri" panose="020F0502020204030204" pitchFamily="34" charset="0"/>
              <a:cs typeface="Calibri" panose="020F0502020204030204" pitchFamily="34" charset="0"/>
            </a:endParaRPr>
          </a:p>
          <a:p>
            <a:pPr rtl="0" latinLnBrk="1" hangingPunct="0"/>
            <a:endParaRPr lang="en-US" sz="2400" dirty="0">
              <a:solidFill>
                <a:srgbClr val="FFFFFF"/>
              </a:solidFill>
              <a:latin typeface="Calibri" panose="020F0502020204030204" pitchFamily="34" charset="0"/>
              <a:cs typeface="Calibri" panose="020F0502020204030204" pitchFamily="34" charset="0"/>
            </a:endParaRPr>
          </a:p>
        </p:txBody>
      </p:sp>
      <p:sp>
        <p:nvSpPr>
          <p:cNvPr id="5" name="Rectangle 4"/>
          <p:cNvSpPr/>
          <p:nvPr/>
        </p:nvSpPr>
        <p:spPr>
          <a:xfrm>
            <a:off x="4918224" y="4683616"/>
            <a:ext cx="2808312" cy="841256"/>
          </a:xfrm>
          <a:prstGeom prst="rect">
            <a:avLst/>
          </a:prstGeom>
          <a:solidFill>
            <a:srgbClr val="F0F0F0"/>
          </a:solidFill>
          <a:ln w="12700" cap="flat">
            <a:solidFill>
              <a:srgbClr val="161957"/>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rtl="0" latinLnBrk="1" hangingPunct="0"/>
            <a:endParaRPr lang="en-US" sz="2400" dirty="0">
              <a:solidFill>
                <a:srgbClr val="FFFFFF"/>
              </a:solidFill>
              <a:latin typeface="Calibri" panose="020F0502020204030204" pitchFamily="34" charset="0"/>
              <a:cs typeface="Calibri" panose="020F0502020204030204" pitchFamily="34" charset="0"/>
            </a:endParaRPr>
          </a:p>
          <a:p>
            <a:pPr rtl="0" latinLnBrk="1" hangingPunct="0"/>
            <a:endParaRPr lang="en-US" sz="2400" dirty="0">
              <a:solidFill>
                <a:srgbClr val="FFFFFF"/>
              </a:solidFill>
              <a:latin typeface="Calibri" panose="020F0502020204030204" pitchFamily="34" charset="0"/>
              <a:cs typeface="Calibri" panose="020F0502020204030204" pitchFamily="34" charset="0"/>
            </a:endParaRPr>
          </a:p>
        </p:txBody>
      </p:sp>
      <p:sp>
        <p:nvSpPr>
          <p:cNvPr id="6" name="Rectangle 5"/>
          <p:cNvSpPr/>
          <p:nvPr/>
        </p:nvSpPr>
        <p:spPr>
          <a:xfrm>
            <a:off x="4918224" y="6339800"/>
            <a:ext cx="2808312" cy="841256"/>
          </a:xfrm>
          <a:prstGeom prst="rect">
            <a:avLst/>
          </a:prstGeom>
          <a:solidFill>
            <a:srgbClr val="F0F0F0"/>
          </a:solidFill>
          <a:ln w="12700" cap="flat">
            <a:solidFill>
              <a:srgbClr val="161957"/>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rtl="0" latinLnBrk="1" hangingPunct="0"/>
            <a:endParaRPr lang="en-US" sz="2400" dirty="0">
              <a:solidFill>
                <a:srgbClr val="FFFFFF"/>
              </a:solidFill>
              <a:latin typeface="Calibri" panose="020F0502020204030204" pitchFamily="34" charset="0"/>
              <a:cs typeface="Calibri" panose="020F0502020204030204" pitchFamily="34" charset="0"/>
            </a:endParaRPr>
          </a:p>
          <a:p>
            <a:pPr rtl="0" latinLnBrk="1" hangingPunct="0"/>
            <a:endParaRPr lang="en-US" sz="2400" dirty="0">
              <a:solidFill>
                <a:srgbClr val="FFFFFF"/>
              </a:solidFill>
              <a:latin typeface="Calibri" panose="020F0502020204030204" pitchFamily="34" charset="0"/>
              <a:cs typeface="Calibri" panose="020F0502020204030204" pitchFamily="34" charset="0"/>
            </a:endParaRPr>
          </a:p>
        </p:txBody>
      </p:sp>
      <p:sp>
        <p:nvSpPr>
          <p:cNvPr id="7" name="Rectangle 6"/>
          <p:cNvSpPr/>
          <p:nvPr/>
        </p:nvSpPr>
        <p:spPr>
          <a:xfrm>
            <a:off x="4918224" y="7923976"/>
            <a:ext cx="2808312" cy="841256"/>
          </a:xfrm>
          <a:prstGeom prst="rect">
            <a:avLst/>
          </a:prstGeom>
          <a:solidFill>
            <a:srgbClr val="F0F0F0"/>
          </a:solidFill>
          <a:ln w="12700" cap="flat">
            <a:solidFill>
              <a:srgbClr val="161957"/>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rtl="0" latinLnBrk="1" hangingPunct="0"/>
            <a:endParaRPr lang="en-US" sz="2400" dirty="0">
              <a:solidFill>
                <a:srgbClr val="FFFFFF"/>
              </a:solidFill>
              <a:latin typeface="Calibri" panose="020F0502020204030204" pitchFamily="34" charset="0"/>
              <a:cs typeface="Calibri" panose="020F0502020204030204" pitchFamily="34" charset="0"/>
            </a:endParaRPr>
          </a:p>
          <a:p>
            <a:pPr rtl="0" latinLnBrk="1" hangingPunct="0"/>
            <a:endParaRPr lang="en-US" sz="2400" dirty="0">
              <a:solidFill>
                <a:srgbClr val="FFFFFF"/>
              </a:solidFill>
              <a:latin typeface="Calibri" panose="020F0502020204030204" pitchFamily="34" charset="0"/>
              <a:cs typeface="Calibri" panose="020F0502020204030204" pitchFamily="34" charset="0"/>
            </a:endParaRPr>
          </a:p>
        </p:txBody>
      </p:sp>
      <p:sp>
        <p:nvSpPr>
          <p:cNvPr id="16" name="Down Arrow 15"/>
          <p:cNvSpPr/>
          <p:nvPr/>
        </p:nvSpPr>
        <p:spPr>
          <a:xfrm>
            <a:off x="6214368" y="3948688"/>
            <a:ext cx="216024" cy="640080"/>
          </a:xfrm>
          <a:prstGeom prst="downArrow">
            <a:avLst/>
          </a:prstGeom>
          <a:ln>
            <a:solidFill>
              <a:srgbClr val="1C1F6D"/>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Down Arrow 16"/>
          <p:cNvSpPr/>
          <p:nvPr/>
        </p:nvSpPr>
        <p:spPr>
          <a:xfrm>
            <a:off x="6214368" y="7224310"/>
            <a:ext cx="216024" cy="640080"/>
          </a:xfrm>
          <a:prstGeom prst="downArrow">
            <a:avLst/>
          </a:prstGeom>
          <a:ln>
            <a:solidFill>
              <a:srgbClr val="1C1F6D"/>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Down Arrow 17"/>
          <p:cNvSpPr/>
          <p:nvPr/>
        </p:nvSpPr>
        <p:spPr>
          <a:xfrm>
            <a:off x="6214368" y="5630014"/>
            <a:ext cx="216024" cy="640080"/>
          </a:xfrm>
          <a:prstGeom prst="downArrow">
            <a:avLst/>
          </a:prstGeom>
          <a:ln>
            <a:solidFill>
              <a:srgbClr val="1C1F6D"/>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5339382" y="298751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Noise </a:t>
            </a:r>
          </a:p>
          <a:p>
            <a:pPr rtl="0" latinLnBrk="1" hangingPunct="0"/>
            <a:r>
              <a:rPr lang="en-US" sz="2400" dirty="0" smtClean="0">
                <a:solidFill>
                  <a:schemeClr val="tx1"/>
                </a:solidFill>
                <a:latin typeface="Calibri" panose="020F0502020204030204" pitchFamily="34" charset="0"/>
                <a:cs typeface="Calibri" panose="020F0502020204030204" pitchFamily="34" charset="0"/>
              </a:rPr>
              <a:t>removal</a:t>
            </a:r>
            <a:endParaRPr lang="en-US" sz="2400" dirty="0">
              <a:solidFill>
                <a:schemeClr val="tx1"/>
              </a:solidFill>
              <a:latin typeface="Calibri" panose="020F0502020204030204" pitchFamily="34" charset="0"/>
              <a:cs typeface="Calibri" panose="020F0502020204030204" pitchFamily="34" charset="0"/>
            </a:endParaRPr>
          </a:p>
        </p:txBody>
      </p:sp>
      <p:sp>
        <p:nvSpPr>
          <p:cNvPr id="21" name="TextBox 20"/>
          <p:cNvSpPr txBox="1"/>
          <p:nvPr/>
        </p:nvSpPr>
        <p:spPr>
          <a:xfrm>
            <a:off x="5351834" y="7923852"/>
            <a:ext cx="2016224"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Binary</a:t>
            </a:r>
          </a:p>
          <a:p>
            <a:pPr rtl="0" latinLnBrk="1" hangingPunct="0"/>
            <a:r>
              <a:rPr lang="en-US" sz="2400" dirty="0" smtClean="0">
                <a:solidFill>
                  <a:schemeClr val="tx1"/>
                </a:solidFill>
                <a:latin typeface="Calibri" panose="020F0502020204030204" pitchFamily="34" charset="0"/>
                <a:cs typeface="Calibri" panose="020F0502020204030204" pitchFamily="34" charset="0"/>
              </a:rPr>
              <a:t> masking</a:t>
            </a:r>
            <a:endParaRPr lang="en-US" sz="2400" dirty="0">
              <a:solidFill>
                <a:schemeClr val="tx1"/>
              </a:solidFill>
              <a:latin typeface="Calibri" panose="020F0502020204030204" pitchFamily="34" charset="0"/>
              <a:cs typeface="Calibri" panose="020F0502020204030204" pitchFamily="34" charset="0"/>
            </a:endParaRPr>
          </a:p>
          <a:p>
            <a:pPr rtl="0" latinLnBrk="1" hangingPunct="0"/>
            <a:endParaRPr lang="en-US" sz="2400" dirty="0">
              <a:solidFill>
                <a:schemeClr val="tx1"/>
              </a:solidFill>
              <a:latin typeface="Calibri" panose="020F0502020204030204" pitchFamily="34" charset="0"/>
              <a:cs typeface="Calibri" panose="020F0502020204030204" pitchFamily="34" charset="0"/>
            </a:endParaRPr>
          </a:p>
        </p:txBody>
      </p:sp>
      <p:sp>
        <p:nvSpPr>
          <p:cNvPr id="22" name="TextBox 21"/>
          <p:cNvSpPr txBox="1"/>
          <p:nvPr/>
        </p:nvSpPr>
        <p:spPr>
          <a:xfrm>
            <a:off x="5339382" y="630373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Image</a:t>
            </a:r>
          </a:p>
          <a:p>
            <a:pPr rtl="0" latinLnBrk="1" hangingPunct="0"/>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binarization</a:t>
            </a:r>
            <a:endParaRPr lang="en-US" sz="2400" dirty="0">
              <a:solidFill>
                <a:schemeClr val="tx1"/>
              </a:solidFill>
              <a:latin typeface="Calibri" panose="020F0502020204030204" pitchFamily="34" charset="0"/>
              <a:cs typeface="Calibri" panose="020F0502020204030204" pitchFamily="34" charset="0"/>
            </a:endParaRPr>
          </a:p>
        </p:txBody>
      </p:sp>
      <p:sp>
        <p:nvSpPr>
          <p:cNvPr id="23" name="TextBox 22"/>
          <p:cNvSpPr txBox="1"/>
          <p:nvPr/>
        </p:nvSpPr>
        <p:spPr>
          <a:xfrm>
            <a:off x="5314268" y="4654612"/>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lvl1pPr rtl="0" latinLnBrk="1" hangingPunct="0">
              <a:defRPr sz="2400">
                <a:solidFill>
                  <a:schemeClr val="tx1"/>
                </a:solidFill>
                <a:latin typeface="Calibri" panose="020F0502020204030204" pitchFamily="34" charset="0"/>
                <a:cs typeface="Calibri" panose="020F0502020204030204" pitchFamily="34" charset="0"/>
              </a:defRPr>
            </a:lvl1pPr>
          </a:lstStyle>
          <a:p>
            <a:r>
              <a:rPr lang="en-US" dirty="0"/>
              <a:t>Contrast </a:t>
            </a:r>
          </a:p>
          <a:p>
            <a:r>
              <a:rPr lang="en-US" dirty="0"/>
              <a:t>enhancement</a:t>
            </a:r>
          </a:p>
        </p:txBody>
      </p:sp>
      <mc:AlternateContent xmlns:mc="http://schemas.openxmlformats.org/markup-compatibility/2006" xmlns:a14="http://schemas.microsoft.com/office/drawing/2010/main">
        <mc:Choice Requires="a14">
          <p:sp>
            <p:nvSpPr>
              <p:cNvPr id="19" name="Rectangular Callout 29"/>
              <p:cNvSpPr/>
              <p:nvPr/>
            </p:nvSpPr>
            <p:spPr>
              <a:xfrm rot="16200000">
                <a:off x="267204" y="2747459"/>
                <a:ext cx="4998420"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solidFill>
                <a:srgbClr val="B7DEFE"/>
              </a:solidFill>
              <a:ln w="28575">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vert"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endParaRPr lang="en-US" sz="2400" dirty="0" smtClean="0">
                  <a:latin typeface="Calibri" pitchFamily="34" charset="0"/>
                </a:endParaRPr>
              </a:p>
              <a:p>
                <a:pPr lvl="8" indent="0" algn="just">
                  <a:buSzPct val="75000"/>
                  <a:defRPr sz="1800"/>
                </a:pPr>
                <a:r>
                  <a:rPr lang="en-US" sz="2400" dirty="0" smtClean="0">
                    <a:latin typeface="Calibri" pitchFamily="34" charset="0"/>
                  </a:rPr>
                  <a:t>2D </a:t>
                </a:r>
                <a:r>
                  <a:rPr lang="en-US" sz="2400" dirty="0">
                    <a:latin typeface="Calibri" pitchFamily="34" charset="0"/>
                  </a:rPr>
                  <a:t>Gaussian </a:t>
                </a:r>
                <a:r>
                  <a:rPr lang="en-US" sz="2400" dirty="0" smtClean="0">
                    <a:latin typeface="Calibri" pitchFamily="34" charset="0"/>
                  </a:rPr>
                  <a:t>filter</a:t>
                </a:r>
              </a:p>
              <a:p>
                <a:pPr lvl="8" indent="0" algn="just">
                  <a:lnSpc>
                    <a:spcPct val="150000"/>
                  </a:lnSpc>
                  <a:buSzPct val="75000"/>
                  <a:defRPr sz="1800"/>
                </a:pPr>
                <a:r>
                  <a:rPr lang="en-US" sz="2400" dirty="0" smtClean="0">
                    <a:latin typeface="Calibri" pitchFamily="34" charset="0"/>
                  </a:rPr>
                  <a:t>	 </a:t>
                </a:r>
                <a14:m>
                  <m:oMath xmlns:m="http://schemas.openxmlformats.org/officeDocument/2006/math">
                    <m:r>
                      <a:rPr lang="en-US" sz="1800" i="1">
                        <a:latin typeface="Cambria Math" panose="02040503050406030204" pitchFamily="18" charset="0"/>
                      </a:rPr>
                      <m:t>𝐺</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r>
                          <a:rPr lang="en-US" sz="1800" i="1">
                            <a:latin typeface="Cambria Math" panose="02040503050406030204" pitchFamily="18" charset="0"/>
                          </a:rPr>
                          <m:t>𝜋</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den>
                    </m:f>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rPr>
                                  <m:t>𝑥</m:t>
                                </m:r>
                              </m:e>
                              <m:sup>
                                <m:r>
                                  <a:rPr lang="en-US" sz="1800" i="1">
                                    <a:latin typeface="Cambria Math" panose="02040503050406030204" pitchFamily="18" charset="0"/>
                                  </a:rPr>
                                  <m:t>2</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𝑦</m:t>
                                </m:r>
                              </m:e>
                              <m:sup>
                                <m:r>
                                  <a:rPr lang="en-US" sz="1800" i="1">
                                    <a:latin typeface="Cambria Math" panose="02040503050406030204" pitchFamily="18" charset="0"/>
                                  </a:rPr>
                                  <m:t>2</m:t>
                                </m:r>
                              </m:sup>
                            </m:sSup>
                          </m:num>
                          <m:den>
                            <m:r>
                              <a:rPr lang="en-US" sz="1800" i="1">
                                <a:latin typeface="Cambria Math" panose="02040503050406030204" pitchFamily="18" charset="0"/>
                              </a:rPr>
                              <m:t>2</m:t>
                            </m:r>
                            <m:r>
                              <a:rPr lang="en-US" sz="1800" i="1">
                                <a:latin typeface="Cambria Math" panose="02040503050406030204" pitchFamily="18" charset="0"/>
                              </a:rPr>
                              <m:t>𝜋</m:t>
                            </m:r>
                            <m:sSup>
                              <m:sSupPr>
                                <m:ctrlPr>
                                  <a:rPr lang="en-US" sz="1800" i="1">
                                    <a:latin typeface="Cambria Math" panose="02040503050406030204" pitchFamily="18"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den>
                        </m:f>
                      </m:sup>
                    </m:sSup>
                  </m:oMath>
                </a14:m>
                <a:endParaRPr lang="en-US" sz="2400" dirty="0" smtClean="0">
                  <a:latin typeface="Calibri" pitchFamily="34" charset="0"/>
                </a:endParaRPr>
              </a:p>
              <a:p>
                <a:pPr lvl="8" indent="0" algn="just">
                  <a:lnSpc>
                    <a:spcPct val="150000"/>
                  </a:lnSpc>
                  <a:buSzPct val="75000"/>
                  <a:defRPr sz="1800"/>
                </a:pPr>
                <a:r>
                  <a:rPr lang="en-US" sz="2400" dirty="0">
                    <a:latin typeface="Calibri" panose="020F0502020204030204" pitchFamily="34" charset="0"/>
                    <a:cs typeface="Calibri" panose="020F0502020204030204" pitchFamily="34" charset="0"/>
                  </a:rPr>
                  <a:t>Wavelet </a:t>
                </a:r>
                <a:r>
                  <a:rPr lang="en-US" sz="2400" dirty="0" smtClean="0">
                    <a:latin typeface="Calibri" panose="020F0502020204030204" pitchFamily="34" charset="0"/>
                    <a:cs typeface="Calibri" panose="020F0502020204030204" pitchFamily="34" charset="0"/>
                  </a:rPr>
                  <a:t>filter</a:t>
                </a:r>
                <a:endParaRPr lang="en-US" sz="2400" dirty="0">
                  <a:latin typeface="Calibri" panose="020F0502020204030204" pitchFamily="34" charset="0"/>
                  <a:cs typeface="Calibri" panose="020F0502020204030204" pitchFamily="34" charset="0"/>
                </a:endParaRPr>
              </a:p>
              <a:p>
                <a:pPr lvl="8" indent="0" algn="l">
                  <a:lnSpc>
                    <a:spcPct val="150000"/>
                  </a:lnSpc>
                  <a:buSzPct val="75000"/>
                  <a:defRPr sz="1800"/>
                </a:pPr>
                <a:r>
                  <a:rPr lang="en-US" sz="1800" dirty="0"/>
                  <a:t>	</a:t>
                </a:r>
                <a14:m>
                  <m:oMath xmlns:m="http://schemas.openxmlformats.org/officeDocument/2006/math">
                    <m:r>
                      <a:rPr lang="en-US" sz="1800" i="1">
                        <a:latin typeface="Cambria Math" panose="02040503050406030204" pitchFamily="18" charset="0"/>
                      </a:rPr>
                      <m:t>𝜆</m:t>
                    </m:r>
                    <m:r>
                      <a:rPr lang="en-US" sz="1800" i="1">
                        <a:latin typeface="Cambria Math" panose="02040503050406030204" pitchFamily="18" charset="0"/>
                      </a:rPr>
                      <m:t>=</m:t>
                    </m:r>
                    <m:r>
                      <a:rPr lang="en-US" sz="1800" i="1">
                        <a:latin typeface="Cambria Math" panose="02040503050406030204" pitchFamily="18" charset="0"/>
                      </a:rPr>
                      <m:t>𝜎</m:t>
                    </m:r>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func>
                          <m:funcPr>
                            <m:ctrlPr>
                              <a:rPr lang="en-US" sz="1800" i="1">
                                <a:latin typeface="Cambria Math" panose="02040503050406030204" pitchFamily="18" charset="0"/>
                              </a:rPr>
                            </m:ctrlPr>
                          </m:funcPr>
                          <m:fName>
                            <m:r>
                              <a:rPr lang="en-US" sz="1800" i="1">
                                <a:latin typeface="Cambria Math" panose="02040503050406030204" pitchFamily="18" charset="0"/>
                              </a:rPr>
                              <m:t>𝑙𝑜𝑔</m:t>
                            </m:r>
                          </m:fName>
                          <m:e>
                            <m:r>
                              <a:rPr lang="en-US" sz="1800" i="1">
                                <a:latin typeface="Cambria Math" panose="02040503050406030204" pitchFamily="18" charset="0"/>
                              </a:rPr>
                              <m:t>𝑁</m:t>
                            </m:r>
                          </m:e>
                        </m:func>
                      </m:e>
                    </m:rad>
                  </m:oMath>
                </a14:m>
                <a:r>
                  <a:rPr lang="en-US" sz="1800" dirty="0"/>
                  <a:t> </a:t>
                </a:r>
                <a:endParaRPr lang="en-US" sz="1800" dirty="0" smtClean="0"/>
              </a:p>
              <a:p>
                <a:pPr lvl="8" indent="0" algn="just">
                  <a:buSzPct val="75000"/>
                  <a:defRPr sz="1800"/>
                </a:pPr>
                <a:r>
                  <a:rPr lang="en-US" sz="1800" dirty="0"/>
                  <a:t>	</a:t>
                </a:r>
                <a14:m>
                  <m:oMath xmlns:m="http://schemas.openxmlformats.org/officeDocument/2006/math">
                    <m:bar>
                      <m:barPr>
                        <m:pos m:val="top"/>
                        <m:ctrlPr>
                          <a:rPr lang="en-US" sz="1800" i="1">
                            <a:latin typeface="Cambria Math" panose="02040503050406030204" pitchFamily="18" charset="0"/>
                          </a:rPr>
                        </m:ctrlPr>
                      </m:barPr>
                      <m:e>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h</m:t>
                            </m:r>
                          </m:sub>
                        </m:sSub>
                      </m:e>
                    </m:bar>
                    <m:d>
                      <m:dPr>
                        <m:ctrlPr>
                          <a:rPr lang="en-US" sz="1800" i="1">
                            <a:latin typeface="Cambria Math" panose="02040503050406030204" pitchFamily="18" charset="0"/>
                          </a:rPr>
                        </m:ctrlPr>
                      </m:dPr>
                      <m:e>
                        <m:r>
                          <a:rPr lang="en-US" sz="1800" i="1">
                            <a:latin typeface="Cambria Math" panose="02040503050406030204" pitchFamily="18" charset="0"/>
                          </a:rPr>
                          <m:t>𝑘</m:t>
                        </m:r>
                      </m:e>
                    </m:d>
                    <m:r>
                      <a:rPr lang="en-US" sz="1800" i="1">
                        <a:latin typeface="Cambria Math" panose="02040503050406030204" pitchFamily="18"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a:rPr lang="en-US" sz="1800" i="1">
                                <a:latin typeface="Cambria Math" panose="02040503050406030204" pitchFamily="18" charset="0"/>
                              </a:rPr>
                              <m:t>𝑠𝑖𝑔𝑛</m:t>
                            </m:r>
                            <m:d>
                              <m:dPr>
                                <m:ctrlPr>
                                  <a:rPr lang="en-US" sz="1800" i="1">
                                    <a:latin typeface="Cambria Math" panose="02040503050406030204" pitchFamily="18" charset="0"/>
                                  </a:rPr>
                                </m:ctrlPr>
                              </m:dPr>
                              <m:e>
                                <m:r>
                                  <a:rPr lang="en-US" sz="1800" i="1">
                                    <a:latin typeface="Cambria Math" panose="02040503050406030204" pitchFamily="18" charset="0"/>
                                  </a:rPr>
                                  <m:t>𝑐</m:t>
                                </m:r>
                                <m:d>
                                  <m:dPr>
                                    <m:ctrlPr>
                                      <a:rPr lang="en-US" sz="1800" i="1">
                                        <a:latin typeface="Cambria Math" panose="02040503050406030204" pitchFamily="18" charset="0"/>
                                      </a:rPr>
                                    </m:ctrlPr>
                                  </m:dPr>
                                  <m:e>
                                    <m:r>
                                      <a:rPr lang="en-US" sz="1800" i="1">
                                        <a:latin typeface="Cambria Math" panose="02040503050406030204" pitchFamily="18" charset="0"/>
                                      </a:rPr>
                                      <m:t>𝑘</m:t>
                                    </m:r>
                                  </m:e>
                                </m:d>
                              </m:e>
                            </m:d>
                            <m:d>
                              <m:dPr>
                                <m:ctrlPr>
                                  <a:rPr lang="en-US" sz="1800" i="1">
                                    <a:latin typeface="Cambria Math" panose="02040503050406030204" pitchFamily="18" charset="0"/>
                                  </a:rPr>
                                </m:ctrlPr>
                              </m:dPr>
                              <m:e>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𝑐</m:t>
                                    </m:r>
                                    <m:d>
                                      <m:dPr>
                                        <m:ctrlPr>
                                          <a:rPr lang="en-US" sz="1800" i="1">
                                            <a:latin typeface="Cambria Math" panose="02040503050406030204" pitchFamily="18" charset="0"/>
                                          </a:rPr>
                                        </m:ctrlPr>
                                      </m:dPr>
                                      <m:e>
                                        <m:r>
                                          <a:rPr lang="en-US" sz="1800" i="1">
                                            <a:latin typeface="Cambria Math" panose="02040503050406030204" pitchFamily="18" charset="0"/>
                                          </a:rPr>
                                          <m:t>𝑘</m:t>
                                        </m:r>
                                      </m:e>
                                    </m:d>
                                  </m:e>
                                </m:d>
                              </m:e>
                            </m:d>
                            <m:r>
                              <a:rPr lang="en-US" sz="1800" i="1">
                                <a:latin typeface="Cambria Math" panose="02040503050406030204" pitchFamily="18" charset="0"/>
                              </a:rPr>
                              <m:t>         </m:t>
                            </m:r>
                            <m:r>
                              <a:rPr lang="en-US" sz="1800" i="1">
                                <a:latin typeface="Cambria Math" panose="02040503050406030204" pitchFamily="18" charset="0"/>
                              </a:rPr>
                              <m:t>𝑖𝑓</m:t>
                            </m:r>
                            <m:r>
                              <a:rPr lang="en-US" sz="1800" i="1">
                                <a:latin typeface="Cambria Math" panose="02040503050406030204" pitchFamily="18" charset="0"/>
                              </a:rPr>
                              <m:t> </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𝑐</m:t>
                                </m:r>
                                <m:d>
                                  <m:dPr>
                                    <m:ctrlPr>
                                      <a:rPr lang="en-US" sz="1800" i="1">
                                        <a:latin typeface="Cambria Math" panose="02040503050406030204" pitchFamily="18" charset="0"/>
                                      </a:rPr>
                                    </m:ctrlPr>
                                  </m:dPr>
                                  <m:e>
                                    <m:r>
                                      <a:rPr lang="en-US" sz="1800" i="1">
                                        <a:latin typeface="Cambria Math" panose="02040503050406030204" pitchFamily="18" charset="0"/>
                                      </a:rPr>
                                      <m:t>𝑘</m:t>
                                    </m:r>
                                  </m:e>
                                </m:d>
                              </m:e>
                            </m:d>
                            <m:r>
                              <a:rPr lang="en-US" sz="1800" i="1">
                                <a:latin typeface="Cambria Math" panose="02040503050406030204" pitchFamily="18" charset="0"/>
                              </a:rPr>
                              <m:t>&gt;</m:t>
                            </m:r>
                            <m:r>
                              <a:rPr lang="en-US" sz="1800" i="1">
                                <a:latin typeface="Cambria Math" panose="02040503050406030204" pitchFamily="18" charset="0"/>
                              </a:rPr>
                              <m:t>𝜆</m:t>
                            </m:r>
                          </m:e>
                          <m:e>
                            <m:r>
                              <a:rPr lang="en-US" sz="1800" i="1">
                                <a:latin typeface="Cambria Math" panose="02040503050406030204" pitchFamily="18" charset="0"/>
                              </a:rPr>
                              <m:t>   0                                       </m:t>
                            </m:r>
                            <m:r>
                              <a:rPr lang="en-US" sz="1800" i="1">
                                <a:latin typeface="Cambria Math" panose="02040503050406030204" pitchFamily="18" charset="0"/>
                              </a:rPr>
                              <m:t>𝑖𝑓</m:t>
                            </m:r>
                            <m:r>
                              <a:rPr lang="en-US" sz="1800" i="1">
                                <a:latin typeface="Cambria Math" panose="02040503050406030204" pitchFamily="18" charset="0"/>
                              </a:rPr>
                              <m:t> </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𝑐</m:t>
                                </m:r>
                                <m:d>
                                  <m:dPr>
                                    <m:ctrlPr>
                                      <a:rPr lang="en-US" sz="1800" i="1">
                                        <a:latin typeface="Cambria Math" panose="02040503050406030204" pitchFamily="18" charset="0"/>
                                      </a:rPr>
                                    </m:ctrlPr>
                                  </m:dPr>
                                  <m:e>
                                    <m:r>
                                      <a:rPr lang="en-US" sz="1800" i="1">
                                        <a:latin typeface="Cambria Math" panose="02040503050406030204" pitchFamily="18" charset="0"/>
                                      </a:rPr>
                                      <m:t>𝑘</m:t>
                                    </m:r>
                                  </m:e>
                                </m:d>
                              </m:e>
                            </m:d>
                            <m:r>
                              <a:rPr lang="en-US" sz="1800" i="1">
                                <a:latin typeface="Cambria Math" panose="02040503050406030204" pitchFamily="18" charset="0"/>
                              </a:rPr>
                              <m:t>≤</m:t>
                            </m:r>
                            <m:r>
                              <a:rPr lang="en-US" sz="1800" i="1">
                                <a:latin typeface="Cambria Math" panose="02040503050406030204" pitchFamily="18" charset="0"/>
                              </a:rPr>
                              <m:t>𝜆</m:t>
                            </m:r>
                          </m:e>
                        </m:eqArr>
                      </m:e>
                    </m:d>
                  </m:oMath>
                </a14:m>
                <a:endParaRPr lang="en-US" sz="2400" dirty="0" smtClean="0">
                  <a:latin typeface="Calibri" pitchFamily="34" charset="0"/>
                </a:endParaRPr>
              </a:p>
              <a:p>
                <a:pPr lvl="8" indent="0" algn="just">
                  <a:lnSpc>
                    <a:spcPct val="150000"/>
                  </a:lnSpc>
                  <a:buSzPct val="75000"/>
                  <a:defRPr sz="1800"/>
                </a:pPr>
                <a:r>
                  <a:rPr lang="en-US" sz="2400" dirty="0" smtClean="0">
                    <a:latin typeface="Calibri" pitchFamily="34" charset="0"/>
                  </a:rPr>
                  <a:t>Anisotropic diffusion</a:t>
                </a:r>
              </a:p>
              <a:p>
                <a:pPr lvl="8" indent="0" algn="just">
                  <a:lnSpc>
                    <a:spcPct val="150000"/>
                  </a:lnSpc>
                  <a:buSzPct val="75000"/>
                  <a:defRPr sz="1800"/>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r>
                            <a:rPr lang="en-US" sz="1800" i="1">
                              <a:latin typeface="Cambria Math" panose="02040503050406030204" pitchFamily="18" charset="0"/>
                            </a:rPr>
                            <m:t>𝜕</m:t>
                          </m:r>
                        </m:num>
                        <m:den>
                          <m:r>
                            <a:rPr lang="en-US" sz="1800" i="1">
                              <a:latin typeface="Cambria Math" panose="02040503050406030204" pitchFamily="18" charset="0"/>
                            </a:rPr>
                            <m:t>𝜕</m:t>
                          </m:r>
                          <m:r>
                            <a:rPr lang="en-US" sz="1800" i="1">
                              <a:latin typeface="Cambria Math" panose="02040503050406030204" pitchFamily="18" charset="0"/>
                            </a:rPr>
                            <m:t>𝑡</m:t>
                          </m:r>
                        </m:den>
                      </m:f>
                      <m:r>
                        <a:rPr lang="en-US" sz="1800" i="1">
                          <a:latin typeface="Cambria Math" panose="02040503050406030204" pitchFamily="18" charset="0"/>
                        </a:rPr>
                        <m:t>𝐼</m:t>
                      </m:r>
                      <m:r>
                        <a:rPr lang="en-US" sz="1800" i="1">
                          <a:latin typeface="Cambria Math" panose="02040503050406030204" pitchFamily="18" charset="0"/>
                        </a:rPr>
                        <m:t> </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𝑡</m:t>
                          </m:r>
                        </m:e>
                      </m:d>
                      <m:r>
                        <a:rPr lang="en-US" sz="1800" i="1">
                          <a:latin typeface="Cambria Math" panose="02040503050406030204" pitchFamily="18" charset="0"/>
                        </a:rPr>
                        <m:t>=</m:t>
                      </m:r>
                      <m:r>
                        <a:rPr lang="en-US" sz="1800" i="1">
                          <a:latin typeface="Cambria Math" panose="02040503050406030204" pitchFamily="18" charset="0"/>
                        </a:rPr>
                        <m:t>𝑑𝑖𝑣</m:t>
                      </m:r>
                      <m:r>
                        <a:rPr lang="en-US" sz="1800" i="1">
                          <a:latin typeface="Cambria Math" panose="02040503050406030204" pitchFamily="18" charset="0"/>
                        </a:rPr>
                        <m:t>(</m:t>
                      </m:r>
                      <m:r>
                        <a:rPr lang="en-US" sz="1800" i="1">
                          <a:latin typeface="Cambria Math" panose="02040503050406030204" pitchFamily="18" charset="0"/>
                        </a:rPr>
                        <m:t>𝑐</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𝑡</m:t>
                          </m:r>
                        </m:e>
                      </m:d>
                      <m:r>
                        <a:rPr lang="en-US" sz="1800" i="1">
                          <a:latin typeface="Cambria Math" panose="02040503050406030204" pitchFamily="18" charset="0"/>
                        </a:rPr>
                        <m:t>𝛻</m:t>
                      </m:r>
                      <m:r>
                        <a:rPr lang="en-US" sz="1800" i="1">
                          <a:latin typeface="Cambria Math" panose="02040503050406030204" pitchFamily="18" charset="0"/>
                        </a:rPr>
                        <m:t>𝐼</m:t>
                      </m:r>
                      <m:d>
                        <m:dPr>
                          <m:ctrlPr>
                            <a:rPr lang="en-US" sz="1800" i="1">
                              <a:latin typeface="Cambria Math" panose="02040503050406030204" pitchFamily="18" charset="0"/>
                            </a:rPr>
                          </m:ctrlPr>
                        </m:dPr>
                        <m:e>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rPr>
                            <m:t>𝑡</m:t>
                          </m:r>
                        </m:e>
                      </m:d>
                      <m:r>
                        <a:rPr lang="en-US" sz="1800" i="1">
                          <a:latin typeface="Cambria Math" panose="02040503050406030204" pitchFamily="18" charset="0"/>
                        </a:rPr>
                        <m:t>)</m:t>
                      </m:r>
                    </m:oMath>
                  </m:oMathPara>
                </a14:m>
                <a:endParaRPr lang="en-US" sz="2400" dirty="0" smtClean="0">
                  <a:latin typeface="Calibri" pitchFamily="34" charset="0"/>
                </a:endParaRPr>
              </a:p>
            </p:txBody>
          </p:sp>
        </mc:Choice>
        <mc:Fallback xmlns="">
          <p:sp>
            <p:nvSpPr>
              <p:cNvPr id="19" name="Rectangular Callout 29"/>
              <p:cNvSpPr>
                <a:spLocks noRot="1" noChangeAspect="1" noMove="1" noResize="1" noEditPoints="1" noAdjustHandles="1" noChangeArrowheads="1" noChangeShapeType="1" noTextEdit="1"/>
              </p:cNvSpPr>
              <p:nvPr/>
            </p:nvSpPr>
            <p:spPr>
              <a:xfrm rot="16200000">
                <a:off x="267204" y="2747459"/>
                <a:ext cx="4998420"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blipFill>
                <a:blip r:embed="rId3"/>
                <a:stretch>
                  <a:fillRect l="-3231"/>
                </a:stretch>
              </a:blipFill>
              <a:ln w="28575">
                <a:noFill/>
              </a:ln>
            </p:spPr>
            <p:txBody>
              <a:bodyPr/>
              <a:lstStyle/>
              <a:p>
                <a:r>
                  <a:rPr lang="en-US">
                    <a:noFill/>
                  </a:rPr>
                  <a:t> </a:t>
                </a:r>
              </a:p>
            </p:txBody>
          </p:sp>
        </mc:Fallback>
      </mc:AlternateContent>
      <p:sp>
        <p:nvSpPr>
          <p:cNvPr id="24" name="Rectangular Callout 1"/>
          <p:cNvSpPr/>
          <p:nvPr/>
        </p:nvSpPr>
        <p:spPr>
          <a:xfrm rot="5400000">
            <a:off x="9378327" y="2873537"/>
            <a:ext cx="1949252" cy="5029200"/>
          </a:xfrm>
          <a:custGeom>
            <a:avLst/>
            <a:gdLst>
              <a:gd name="connsiteX0" fmla="*/ 0 w 2011680"/>
              <a:gd name="connsiteY0" fmla="*/ 0 h 4846320"/>
              <a:gd name="connsiteX1" fmla="*/ 335280 w 2011680"/>
              <a:gd name="connsiteY1" fmla="*/ 0 h 4846320"/>
              <a:gd name="connsiteX2" fmla="*/ 335280 w 2011680"/>
              <a:gd name="connsiteY2" fmla="*/ 0 h 4846320"/>
              <a:gd name="connsiteX3" fmla="*/ 838200 w 2011680"/>
              <a:gd name="connsiteY3" fmla="*/ 0 h 4846320"/>
              <a:gd name="connsiteX4" fmla="*/ 2011680 w 2011680"/>
              <a:gd name="connsiteY4" fmla="*/ 0 h 4846320"/>
              <a:gd name="connsiteX5" fmla="*/ 2011680 w 2011680"/>
              <a:gd name="connsiteY5" fmla="*/ 2827020 h 4846320"/>
              <a:gd name="connsiteX6" fmla="*/ 2011680 w 2011680"/>
              <a:gd name="connsiteY6" fmla="*/ 2827020 h 4846320"/>
              <a:gd name="connsiteX7" fmla="*/ 2011680 w 2011680"/>
              <a:gd name="connsiteY7" fmla="*/ 4038600 h 4846320"/>
              <a:gd name="connsiteX8" fmla="*/ 2011680 w 2011680"/>
              <a:gd name="connsiteY8" fmla="*/ 4846320 h 4846320"/>
              <a:gd name="connsiteX9" fmla="*/ 838200 w 2011680"/>
              <a:gd name="connsiteY9" fmla="*/ 4846320 h 4846320"/>
              <a:gd name="connsiteX10" fmla="*/ 586747 w 2011680"/>
              <a:gd name="connsiteY10" fmla="*/ 5452110 h 4846320"/>
              <a:gd name="connsiteX11" fmla="*/ 335280 w 2011680"/>
              <a:gd name="connsiteY11" fmla="*/ 4846320 h 4846320"/>
              <a:gd name="connsiteX12" fmla="*/ 0 w 2011680"/>
              <a:gd name="connsiteY12" fmla="*/ 4846320 h 4846320"/>
              <a:gd name="connsiteX13" fmla="*/ 0 w 2011680"/>
              <a:gd name="connsiteY13" fmla="*/ 4038600 h 4846320"/>
              <a:gd name="connsiteX14" fmla="*/ 0 w 2011680"/>
              <a:gd name="connsiteY14" fmla="*/ 2827020 h 4846320"/>
              <a:gd name="connsiteX15" fmla="*/ 0 w 2011680"/>
              <a:gd name="connsiteY15" fmla="*/ 2827020 h 4846320"/>
              <a:gd name="connsiteX16" fmla="*/ 0 w 2011680"/>
              <a:gd name="connsiteY16" fmla="*/ 0 h 4846320"/>
              <a:gd name="connsiteX0" fmla="*/ 0 w 2011680"/>
              <a:gd name="connsiteY0" fmla="*/ 0 h 5109210"/>
              <a:gd name="connsiteX1" fmla="*/ 335280 w 2011680"/>
              <a:gd name="connsiteY1" fmla="*/ 0 h 5109210"/>
              <a:gd name="connsiteX2" fmla="*/ 335280 w 2011680"/>
              <a:gd name="connsiteY2" fmla="*/ 0 h 5109210"/>
              <a:gd name="connsiteX3" fmla="*/ 838200 w 2011680"/>
              <a:gd name="connsiteY3" fmla="*/ 0 h 5109210"/>
              <a:gd name="connsiteX4" fmla="*/ 2011680 w 2011680"/>
              <a:gd name="connsiteY4" fmla="*/ 0 h 5109210"/>
              <a:gd name="connsiteX5" fmla="*/ 2011680 w 2011680"/>
              <a:gd name="connsiteY5" fmla="*/ 2827020 h 5109210"/>
              <a:gd name="connsiteX6" fmla="*/ 2011680 w 2011680"/>
              <a:gd name="connsiteY6" fmla="*/ 2827020 h 5109210"/>
              <a:gd name="connsiteX7" fmla="*/ 2011680 w 2011680"/>
              <a:gd name="connsiteY7" fmla="*/ 4038600 h 5109210"/>
              <a:gd name="connsiteX8" fmla="*/ 2011680 w 2011680"/>
              <a:gd name="connsiteY8" fmla="*/ 4846320 h 5109210"/>
              <a:gd name="connsiteX9" fmla="*/ 838200 w 2011680"/>
              <a:gd name="connsiteY9" fmla="*/ 4846320 h 5109210"/>
              <a:gd name="connsiteX10" fmla="*/ 605797 w 2011680"/>
              <a:gd name="connsiteY10" fmla="*/ 5109210 h 5109210"/>
              <a:gd name="connsiteX11" fmla="*/ 335280 w 2011680"/>
              <a:gd name="connsiteY11" fmla="*/ 4846320 h 5109210"/>
              <a:gd name="connsiteX12" fmla="*/ 0 w 2011680"/>
              <a:gd name="connsiteY12" fmla="*/ 4846320 h 5109210"/>
              <a:gd name="connsiteX13" fmla="*/ 0 w 2011680"/>
              <a:gd name="connsiteY13" fmla="*/ 4038600 h 5109210"/>
              <a:gd name="connsiteX14" fmla="*/ 0 w 2011680"/>
              <a:gd name="connsiteY14" fmla="*/ 2827020 h 5109210"/>
              <a:gd name="connsiteX15" fmla="*/ 0 w 2011680"/>
              <a:gd name="connsiteY15" fmla="*/ 2827020 h 5109210"/>
              <a:gd name="connsiteX16" fmla="*/ 0 w 2011680"/>
              <a:gd name="connsiteY16" fmla="*/ 0 h 5109210"/>
              <a:gd name="connsiteX0" fmla="*/ 0 w 2011680"/>
              <a:gd name="connsiteY0" fmla="*/ 0 h 5013960"/>
              <a:gd name="connsiteX1" fmla="*/ 335280 w 2011680"/>
              <a:gd name="connsiteY1" fmla="*/ 0 h 5013960"/>
              <a:gd name="connsiteX2" fmla="*/ 335280 w 2011680"/>
              <a:gd name="connsiteY2" fmla="*/ 0 h 5013960"/>
              <a:gd name="connsiteX3" fmla="*/ 838200 w 2011680"/>
              <a:gd name="connsiteY3" fmla="*/ 0 h 5013960"/>
              <a:gd name="connsiteX4" fmla="*/ 2011680 w 2011680"/>
              <a:gd name="connsiteY4" fmla="*/ 0 h 5013960"/>
              <a:gd name="connsiteX5" fmla="*/ 2011680 w 2011680"/>
              <a:gd name="connsiteY5" fmla="*/ 2827020 h 5013960"/>
              <a:gd name="connsiteX6" fmla="*/ 2011680 w 2011680"/>
              <a:gd name="connsiteY6" fmla="*/ 2827020 h 5013960"/>
              <a:gd name="connsiteX7" fmla="*/ 2011680 w 2011680"/>
              <a:gd name="connsiteY7" fmla="*/ 4038600 h 5013960"/>
              <a:gd name="connsiteX8" fmla="*/ 2011680 w 2011680"/>
              <a:gd name="connsiteY8" fmla="*/ 4846320 h 5013960"/>
              <a:gd name="connsiteX9" fmla="*/ 838200 w 2011680"/>
              <a:gd name="connsiteY9" fmla="*/ 4846320 h 5013960"/>
              <a:gd name="connsiteX10" fmla="*/ 605797 w 2011680"/>
              <a:gd name="connsiteY10" fmla="*/ 5013960 h 5013960"/>
              <a:gd name="connsiteX11" fmla="*/ 335280 w 2011680"/>
              <a:gd name="connsiteY11" fmla="*/ 4846320 h 5013960"/>
              <a:gd name="connsiteX12" fmla="*/ 0 w 2011680"/>
              <a:gd name="connsiteY12" fmla="*/ 4846320 h 5013960"/>
              <a:gd name="connsiteX13" fmla="*/ 0 w 2011680"/>
              <a:gd name="connsiteY13" fmla="*/ 4038600 h 5013960"/>
              <a:gd name="connsiteX14" fmla="*/ 0 w 2011680"/>
              <a:gd name="connsiteY14" fmla="*/ 2827020 h 5013960"/>
              <a:gd name="connsiteX15" fmla="*/ 0 w 2011680"/>
              <a:gd name="connsiteY15" fmla="*/ 2827020 h 5013960"/>
              <a:gd name="connsiteX16" fmla="*/ 0 w 2011680"/>
              <a:gd name="connsiteY16" fmla="*/ 0 h 501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680" h="5013960">
                <a:moveTo>
                  <a:pt x="0" y="0"/>
                </a:moveTo>
                <a:lnTo>
                  <a:pt x="335280" y="0"/>
                </a:lnTo>
                <a:lnTo>
                  <a:pt x="335280" y="0"/>
                </a:lnTo>
                <a:lnTo>
                  <a:pt x="838200" y="0"/>
                </a:lnTo>
                <a:lnTo>
                  <a:pt x="2011680" y="0"/>
                </a:lnTo>
                <a:lnTo>
                  <a:pt x="2011680" y="2827020"/>
                </a:lnTo>
                <a:lnTo>
                  <a:pt x="2011680" y="2827020"/>
                </a:lnTo>
                <a:lnTo>
                  <a:pt x="2011680" y="4038600"/>
                </a:lnTo>
                <a:lnTo>
                  <a:pt x="2011680" y="4846320"/>
                </a:lnTo>
                <a:lnTo>
                  <a:pt x="838200" y="4846320"/>
                </a:lnTo>
                <a:lnTo>
                  <a:pt x="605797" y="5013960"/>
                </a:lnTo>
                <a:lnTo>
                  <a:pt x="335280" y="4846320"/>
                </a:lnTo>
                <a:lnTo>
                  <a:pt x="0" y="4846320"/>
                </a:lnTo>
                <a:lnTo>
                  <a:pt x="0" y="4038600"/>
                </a:lnTo>
                <a:lnTo>
                  <a:pt x="0" y="2827020"/>
                </a:lnTo>
                <a:lnTo>
                  <a:pt x="0" y="2827020"/>
                </a:lnTo>
                <a:lnTo>
                  <a:pt x="0" y="0"/>
                </a:lnTo>
                <a:close/>
              </a:path>
            </a:pathLst>
          </a:custGeom>
          <a:solidFill>
            <a:schemeClr val="accent6">
              <a:lumMod val="20000"/>
              <a:lumOff val="80000"/>
            </a:schemeClr>
          </a:solidFill>
          <a:ln w="285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lvl="8" indent="0" algn="just">
              <a:buSzPct val="75000"/>
              <a:defRPr sz="1800"/>
            </a:pPr>
            <a:endParaRPr lang="en-US" sz="2400" i="1" dirty="0" smtClean="0">
              <a:latin typeface="Calibri" pitchFamily="34" charset="0"/>
            </a:endParaRPr>
          </a:p>
          <a:p>
            <a:r>
              <a:rPr lang="en-US" sz="2400" dirty="0" smtClean="0">
                <a:latin typeface="Calibri" panose="020F0502020204030204" pitchFamily="34" charset="0"/>
                <a:cs typeface="Calibri" panose="020F0502020204030204" pitchFamily="34" charset="0"/>
              </a:rPr>
              <a:t>Image </a:t>
            </a:r>
            <a:r>
              <a:rPr lang="en-US" sz="2400" dirty="0">
                <a:latin typeface="Calibri" panose="020F0502020204030204" pitchFamily="34" charset="0"/>
                <a:cs typeface="Calibri" panose="020F0502020204030204" pitchFamily="34" charset="0"/>
              </a:rPr>
              <a:t>intensity values </a:t>
            </a:r>
            <a:r>
              <a:rPr lang="en-US" sz="2400" dirty="0" smtClean="0">
                <a:latin typeface="Calibri" panose="020F0502020204030204" pitchFamily="34" charset="0"/>
                <a:cs typeface="Calibri" panose="020F0502020204030204" pitchFamily="34" charset="0"/>
              </a:rPr>
              <a:t>adjustment</a:t>
            </a:r>
          </a:p>
          <a:p>
            <a:pPr marL="342900" indent="-342900">
              <a:buFont typeface="Arial" panose="020B0604020202020204" pitchFamily="34" charset="0"/>
              <a:buChar char="•"/>
            </a:pPr>
            <a:endParaRPr lang="en-US" sz="2400" dirty="0" smtClean="0">
              <a:latin typeface="Calibri" panose="020F0502020204030204" pitchFamily="34" charset="0"/>
              <a:cs typeface="Calibri" panose="020F0502020204030204" pitchFamily="34" charset="0"/>
            </a:endParaRPr>
          </a:p>
          <a:p>
            <a:r>
              <a:rPr lang="en-US" sz="2400" i="1" dirty="0" smtClean="0">
                <a:latin typeface="Calibri" panose="020F0502020204030204" pitchFamily="34" charset="0"/>
                <a:cs typeface="Calibri" panose="020F0502020204030204" pitchFamily="34" charset="0"/>
              </a:rPr>
              <a:t>  Image= </a:t>
            </a:r>
            <a:r>
              <a:rPr lang="en-US" sz="2400" i="1" dirty="0" err="1" smtClean="0">
                <a:latin typeface="Calibri" panose="020F0502020204030204" pitchFamily="34" charset="0"/>
                <a:cs typeface="Calibri" panose="020F0502020204030204" pitchFamily="34" charset="0"/>
              </a:rPr>
              <a:t>imadjust</a:t>
            </a:r>
            <a:r>
              <a:rPr lang="en-US" sz="2400" i="1" dirty="0" smtClean="0">
                <a:latin typeface="Calibri" panose="020F0502020204030204" pitchFamily="34" charset="0"/>
                <a:cs typeface="Calibri" panose="020F0502020204030204" pitchFamily="34" charset="0"/>
              </a:rPr>
              <a:t>(Image,[</a:t>
            </a:r>
            <a:r>
              <a:rPr lang="en-US" sz="2400" i="1" dirty="0">
                <a:latin typeface="Calibri" panose="020F0502020204030204" pitchFamily="34" charset="0"/>
                <a:cs typeface="Calibri" panose="020F0502020204030204" pitchFamily="34" charset="0"/>
              </a:rPr>
              <a:t>0.5 .9],[0 1</a:t>
            </a:r>
            <a:r>
              <a:rPr lang="en-US" sz="2400" i="1" dirty="0" smtClean="0">
                <a:latin typeface="Calibri" panose="020F0502020204030204" pitchFamily="34" charset="0"/>
                <a:cs typeface="Calibri" panose="020F0502020204030204" pitchFamily="34" charset="0"/>
              </a:rPr>
              <a:t>])</a:t>
            </a:r>
            <a:endParaRPr lang="en-US" i="1" dirty="0"/>
          </a:p>
          <a:p>
            <a:pPr marL="444500" lvl="8" indent="-444500" algn="just">
              <a:buSzPct val="75000"/>
              <a:buFont typeface="Arial" panose="020B0604020202020204" pitchFamily="34" charset="0"/>
              <a:buChar char="•"/>
              <a:defRPr sz="1800"/>
            </a:pPr>
            <a:endParaRPr lang="en-US" sz="2400" dirty="0">
              <a:latin typeface="Calibri" pitchFamily="34" charset="0"/>
            </a:endParaRPr>
          </a:p>
        </p:txBody>
      </p:sp>
      <p:sp>
        <p:nvSpPr>
          <p:cNvPr id="25" name="Rectangular Callout 1"/>
          <p:cNvSpPr/>
          <p:nvPr/>
        </p:nvSpPr>
        <p:spPr>
          <a:xfrm rot="5400000">
            <a:off x="9752911" y="4635642"/>
            <a:ext cx="1210588" cy="5018695"/>
          </a:xfrm>
          <a:custGeom>
            <a:avLst/>
            <a:gdLst>
              <a:gd name="connsiteX0" fmla="*/ 0 w 2011680"/>
              <a:gd name="connsiteY0" fmla="*/ 0 h 4846320"/>
              <a:gd name="connsiteX1" fmla="*/ 335280 w 2011680"/>
              <a:gd name="connsiteY1" fmla="*/ 0 h 4846320"/>
              <a:gd name="connsiteX2" fmla="*/ 335280 w 2011680"/>
              <a:gd name="connsiteY2" fmla="*/ 0 h 4846320"/>
              <a:gd name="connsiteX3" fmla="*/ 838200 w 2011680"/>
              <a:gd name="connsiteY3" fmla="*/ 0 h 4846320"/>
              <a:gd name="connsiteX4" fmla="*/ 2011680 w 2011680"/>
              <a:gd name="connsiteY4" fmla="*/ 0 h 4846320"/>
              <a:gd name="connsiteX5" fmla="*/ 2011680 w 2011680"/>
              <a:gd name="connsiteY5" fmla="*/ 2827020 h 4846320"/>
              <a:gd name="connsiteX6" fmla="*/ 2011680 w 2011680"/>
              <a:gd name="connsiteY6" fmla="*/ 2827020 h 4846320"/>
              <a:gd name="connsiteX7" fmla="*/ 2011680 w 2011680"/>
              <a:gd name="connsiteY7" fmla="*/ 4038600 h 4846320"/>
              <a:gd name="connsiteX8" fmla="*/ 2011680 w 2011680"/>
              <a:gd name="connsiteY8" fmla="*/ 4846320 h 4846320"/>
              <a:gd name="connsiteX9" fmla="*/ 838200 w 2011680"/>
              <a:gd name="connsiteY9" fmla="*/ 4846320 h 4846320"/>
              <a:gd name="connsiteX10" fmla="*/ 586747 w 2011680"/>
              <a:gd name="connsiteY10" fmla="*/ 5452110 h 4846320"/>
              <a:gd name="connsiteX11" fmla="*/ 335280 w 2011680"/>
              <a:gd name="connsiteY11" fmla="*/ 4846320 h 4846320"/>
              <a:gd name="connsiteX12" fmla="*/ 0 w 2011680"/>
              <a:gd name="connsiteY12" fmla="*/ 4846320 h 4846320"/>
              <a:gd name="connsiteX13" fmla="*/ 0 w 2011680"/>
              <a:gd name="connsiteY13" fmla="*/ 4038600 h 4846320"/>
              <a:gd name="connsiteX14" fmla="*/ 0 w 2011680"/>
              <a:gd name="connsiteY14" fmla="*/ 2827020 h 4846320"/>
              <a:gd name="connsiteX15" fmla="*/ 0 w 2011680"/>
              <a:gd name="connsiteY15" fmla="*/ 2827020 h 4846320"/>
              <a:gd name="connsiteX16" fmla="*/ 0 w 2011680"/>
              <a:gd name="connsiteY16" fmla="*/ 0 h 4846320"/>
              <a:gd name="connsiteX0" fmla="*/ 0 w 2011680"/>
              <a:gd name="connsiteY0" fmla="*/ 0 h 5109210"/>
              <a:gd name="connsiteX1" fmla="*/ 335280 w 2011680"/>
              <a:gd name="connsiteY1" fmla="*/ 0 h 5109210"/>
              <a:gd name="connsiteX2" fmla="*/ 335280 w 2011680"/>
              <a:gd name="connsiteY2" fmla="*/ 0 h 5109210"/>
              <a:gd name="connsiteX3" fmla="*/ 838200 w 2011680"/>
              <a:gd name="connsiteY3" fmla="*/ 0 h 5109210"/>
              <a:gd name="connsiteX4" fmla="*/ 2011680 w 2011680"/>
              <a:gd name="connsiteY4" fmla="*/ 0 h 5109210"/>
              <a:gd name="connsiteX5" fmla="*/ 2011680 w 2011680"/>
              <a:gd name="connsiteY5" fmla="*/ 2827020 h 5109210"/>
              <a:gd name="connsiteX6" fmla="*/ 2011680 w 2011680"/>
              <a:gd name="connsiteY6" fmla="*/ 2827020 h 5109210"/>
              <a:gd name="connsiteX7" fmla="*/ 2011680 w 2011680"/>
              <a:gd name="connsiteY7" fmla="*/ 4038600 h 5109210"/>
              <a:gd name="connsiteX8" fmla="*/ 2011680 w 2011680"/>
              <a:gd name="connsiteY8" fmla="*/ 4846320 h 5109210"/>
              <a:gd name="connsiteX9" fmla="*/ 838200 w 2011680"/>
              <a:gd name="connsiteY9" fmla="*/ 4846320 h 5109210"/>
              <a:gd name="connsiteX10" fmla="*/ 605797 w 2011680"/>
              <a:gd name="connsiteY10" fmla="*/ 5109210 h 5109210"/>
              <a:gd name="connsiteX11" fmla="*/ 335280 w 2011680"/>
              <a:gd name="connsiteY11" fmla="*/ 4846320 h 5109210"/>
              <a:gd name="connsiteX12" fmla="*/ 0 w 2011680"/>
              <a:gd name="connsiteY12" fmla="*/ 4846320 h 5109210"/>
              <a:gd name="connsiteX13" fmla="*/ 0 w 2011680"/>
              <a:gd name="connsiteY13" fmla="*/ 4038600 h 5109210"/>
              <a:gd name="connsiteX14" fmla="*/ 0 w 2011680"/>
              <a:gd name="connsiteY14" fmla="*/ 2827020 h 5109210"/>
              <a:gd name="connsiteX15" fmla="*/ 0 w 2011680"/>
              <a:gd name="connsiteY15" fmla="*/ 2827020 h 5109210"/>
              <a:gd name="connsiteX16" fmla="*/ 0 w 2011680"/>
              <a:gd name="connsiteY16" fmla="*/ 0 h 5109210"/>
              <a:gd name="connsiteX0" fmla="*/ 0 w 2011680"/>
              <a:gd name="connsiteY0" fmla="*/ 0 h 5013960"/>
              <a:gd name="connsiteX1" fmla="*/ 335280 w 2011680"/>
              <a:gd name="connsiteY1" fmla="*/ 0 h 5013960"/>
              <a:gd name="connsiteX2" fmla="*/ 335280 w 2011680"/>
              <a:gd name="connsiteY2" fmla="*/ 0 h 5013960"/>
              <a:gd name="connsiteX3" fmla="*/ 838200 w 2011680"/>
              <a:gd name="connsiteY3" fmla="*/ 0 h 5013960"/>
              <a:gd name="connsiteX4" fmla="*/ 2011680 w 2011680"/>
              <a:gd name="connsiteY4" fmla="*/ 0 h 5013960"/>
              <a:gd name="connsiteX5" fmla="*/ 2011680 w 2011680"/>
              <a:gd name="connsiteY5" fmla="*/ 2827020 h 5013960"/>
              <a:gd name="connsiteX6" fmla="*/ 2011680 w 2011680"/>
              <a:gd name="connsiteY6" fmla="*/ 2827020 h 5013960"/>
              <a:gd name="connsiteX7" fmla="*/ 2011680 w 2011680"/>
              <a:gd name="connsiteY7" fmla="*/ 4038600 h 5013960"/>
              <a:gd name="connsiteX8" fmla="*/ 2011680 w 2011680"/>
              <a:gd name="connsiteY8" fmla="*/ 4846320 h 5013960"/>
              <a:gd name="connsiteX9" fmla="*/ 838200 w 2011680"/>
              <a:gd name="connsiteY9" fmla="*/ 4846320 h 5013960"/>
              <a:gd name="connsiteX10" fmla="*/ 605797 w 2011680"/>
              <a:gd name="connsiteY10" fmla="*/ 5013960 h 5013960"/>
              <a:gd name="connsiteX11" fmla="*/ 335280 w 2011680"/>
              <a:gd name="connsiteY11" fmla="*/ 4846320 h 5013960"/>
              <a:gd name="connsiteX12" fmla="*/ 0 w 2011680"/>
              <a:gd name="connsiteY12" fmla="*/ 4846320 h 5013960"/>
              <a:gd name="connsiteX13" fmla="*/ 0 w 2011680"/>
              <a:gd name="connsiteY13" fmla="*/ 4038600 h 5013960"/>
              <a:gd name="connsiteX14" fmla="*/ 0 w 2011680"/>
              <a:gd name="connsiteY14" fmla="*/ 2827020 h 5013960"/>
              <a:gd name="connsiteX15" fmla="*/ 0 w 2011680"/>
              <a:gd name="connsiteY15" fmla="*/ 2827020 h 5013960"/>
              <a:gd name="connsiteX16" fmla="*/ 0 w 2011680"/>
              <a:gd name="connsiteY16" fmla="*/ 0 h 501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680" h="5013960">
                <a:moveTo>
                  <a:pt x="0" y="0"/>
                </a:moveTo>
                <a:lnTo>
                  <a:pt x="335280" y="0"/>
                </a:lnTo>
                <a:lnTo>
                  <a:pt x="335280" y="0"/>
                </a:lnTo>
                <a:lnTo>
                  <a:pt x="838200" y="0"/>
                </a:lnTo>
                <a:lnTo>
                  <a:pt x="2011680" y="0"/>
                </a:lnTo>
                <a:lnTo>
                  <a:pt x="2011680" y="2827020"/>
                </a:lnTo>
                <a:lnTo>
                  <a:pt x="2011680" y="2827020"/>
                </a:lnTo>
                <a:lnTo>
                  <a:pt x="2011680" y="4038600"/>
                </a:lnTo>
                <a:lnTo>
                  <a:pt x="2011680" y="4846320"/>
                </a:lnTo>
                <a:lnTo>
                  <a:pt x="838200" y="4846320"/>
                </a:lnTo>
                <a:lnTo>
                  <a:pt x="605797" y="5013960"/>
                </a:lnTo>
                <a:lnTo>
                  <a:pt x="335280" y="4846320"/>
                </a:lnTo>
                <a:lnTo>
                  <a:pt x="0" y="4846320"/>
                </a:lnTo>
                <a:lnTo>
                  <a:pt x="0" y="4038600"/>
                </a:lnTo>
                <a:lnTo>
                  <a:pt x="0" y="2827020"/>
                </a:lnTo>
                <a:lnTo>
                  <a:pt x="0" y="2827020"/>
                </a:lnTo>
                <a:lnTo>
                  <a:pt x="0" y="0"/>
                </a:lnTo>
                <a:close/>
              </a:path>
            </a:pathLst>
          </a:custGeom>
          <a:solidFill>
            <a:schemeClr val="accent5">
              <a:lumMod val="20000"/>
              <a:lumOff val="80000"/>
            </a:schemeClr>
          </a:solidFill>
          <a:ln w="285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lvl="8" indent="0" algn="just">
              <a:buSzPct val="75000"/>
              <a:defRPr sz="1800"/>
            </a:pPr>
            <a:r>
              <a:rPr lang="en-US" sz="2400" i="1"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Image </a:t>
            </a:r>
            <a:r>
              <a:rPr lang="en-US" sz="2400" dirty="0" err="1" smtClean="0">
                <a:latin typeface="Calibri" panose="020F0502020204030204" pitchFamily="34" charset="0"/>
                <a:cs typeface="Calibri" panose="020F0502020204030204" pitchFamily="34" charset="0"/>
              </a:rPr>
              <a:t>thresholding</a:t>
            </a:r>
            <a:endParaRPr lang="en-US" sz="2400" dirty="0" smtClean="0">
              <a:latin typeface="Calibri" panose="020F0502020204030204" pitchFamily="34" charset="0"/>
              <a:cs typeface="Calibri" panose="020F0502020204030204" pitchFamily="34" charset="0"/>
            </a:endParaRPr>
          </a:p>
          <a:p>
            <a:pPr marL="342900" lvl="8" indent="-342900" algn="just">
              <a:buSzPct val="75000"/>
              <a:buFont typeface="Arial" panose="020B0604020202020204" pitchFamily="34" charset="0"/>
              <a:buChar char="•"/>
              <a:defRPr sz="1800"/>
            </a:pPr>
            <a:endParaRPr lang="en-US" sz="2400" dirty="0" smtClean="0">
              <a:latin typeface="Calibri" pitchFamily="34" charset="0"/>
            </a:endParaRPr>
          </a:p>
          <a:p>
            <a:r>
              <a:rPr lang="en-US" sz="2400" i="1" dirty="0" smtClean="0">
                <a:latin typeface="Calibri" panose="020F0502020204030204" pitchFamily="34" charset="0"/>
                <a:cs typeface="Calibri" panose="020F0502020204030204" pitchFamily="34" charset="0"/>
              </a:rPr>
              <a:t>Image= im2bw(Image,0.5);</a:t>
            </a:r>
            <a:endParaRPr lang="en-US" sz="2400" i="1" dirty="0">
              <a:latin typeface="Calibri" panose="020F0502020204030204" pitchFamily="34" charset="0"/>
              <a:cs typeface="Calibri" panose="020F0502020204030204" pitchFamily="34" charset="0"/>
            </a:endParaRPr>
          </a:p>
        </p:txBody>
      </p:sp>
      <p:sp>
        <p:nvSpPr>
          <p:cNvPr id="2" name="Rectangular Callout 1"/>
          <p:cNvSpPr/>
          <p:nvPr/>
        </p:nvSpPr>
        <p:spPr>
          <a:xfrm rot="16200000">
            <a:off x="1696562" y="6426026"/>
            <a:ext cx="2194560" cy="4206240"/>
          </a:xfrm>
          <a:custGeom>
            <a:avLst/>
            <a:gdLst>
              <a:gd name="connsiteX0" fmla="*/ 0 w 1463040"/>
              <a:gd name="connsiteY0" fmla="*/ 0 h 3931920"/>
              <a:gd name="connsiteX1" fmla="*/ 243840 w 1463040"/>
              <a:gd name="connsiteY1" fmla="*/ 0 h 3931920"/>
              <a:gd name="connsiteX2" fmla="*/ 243840 w 1463040"/>
              <a:gd name="connsiteY2" fmla="*/ 0 h 3931920"/>
              <a:gd name="connsiteX3" fmla="*/ 609600 w 1463040"/>
              <a:gd name="connsiteY3" fmla="*/ 0 h 3931920"/>
              <a:gd name="connsiteX4" fmla="*/ 1463040 w 1463040"/>
              <a:gd name="connsiteY4" fmla="*/ 0 h 3931920"/>
              <a:gd name="connsiteX5" fmla="*/ 1463040 w 1463040"/>
              <a:gd name="connsiteY5" fmla="*/ 2293620 h 3931920"/>
              <a:gd name="connsiteX6" fmla="*/ 1463040 w 1463040"/>
              <a:gd name="connsiteY6" fmla="*/ 2293620 h 3931920"/>
              <a:gd name="connsiteX7" fmla="*/ 1463040 w 1463040"/>
              <a:gd name="connsiteY7" fmla="*/ 3276600 h 3931920"/>
              <a:gd name="connsiteX8" fmla="*/ 1463040 w 1463040"/>
              <a:gd name="connsiteY8" fmla="*/ 3931920 h 3931920"/>
              <a:gd name="connsiteX9" fmla="*/ 609600 w 1463040"/>
              <a:gd name="connsiteY9" fmla="*/ 3931920 h 3931920"/>
              <a:gd name="connsiteX10" fmla="*/ 426725 w 1463040"/>
              <a:gd name="connsiteY10" fmla="*/ 4423410 h 3931920"/>
              <a:gd name="connsiteX11" fmla="*/ 243840 w 1463040"/>
              <a:gd name="connsiteY11" fmla="*/ 3931920 h 3931920"/>
              <a:gd name="connsiteX12" fmla="*/ 0 w 1463040"/>
              <a:gd name="connsiteY12" fmla="*/ 3931920 h 3931920"/>
              <a:gd name="connsiteX13" fmla="*/ 0 w 1463040"/>
              <a:gd name="connsiteY13" fmla="*/ 3276600 h 3931920"/>
              <a:gd name="connsiteX14" fmla="*/ 0 w 1463040"/>
              <a:gd name="connsiteY14" fmla="*/ 2293620 h 3931920"/>
              <a:gd name="connsiteX15" fmla="*/ 0 w 1463040"/>
              <a:gd name="connsiteY15" fmla="*/ 2293620 h 3931920"/>
              <a:gd name="connsiteX16" fmla="*/ 0 w 1463040"/>
              <a:gd name="connsiteY16" fmla="*/ 0 h 3931920"/>
              <a:gd name="connsiteX0" fmla="*/ 0 w 1463040"/>
              <a:gd name="connsiteY0" fmla="*/ 0 h 4423410"/>
              <a:gd name="connsiteX1" fmla="*/ 243840 w 1463040"/>
              <a:gd name="connsiteY1" fmla="*/ 0 h 4423410"/>
              <a:gd name="connsiteX2" fmla="*/ 243840 w 1463040"/>
              <a:gd name="connsiteY2" fmla="*/ 0 h 4423410"/>
              <a:gd name="connsiteX3" fmla="*/ 609600 w 1463040"/>
              <a:gd name="connsiteY3" fmla="*/ 0 h 4423410"/>
              <a:gd name="connsiteX4" fmla="*/ 1463040 w 1463040"/>
              <a:gd name="connsiteY4" fmla="*/ 0 h 4423410"/>
              <a:gd name="connsiteX5" fmla="*/ 1463040 w 1463040"/>
              <a:gd name="connsiteY5" fmla="*/ 2293620 h 4423410"/>
              <a:gd name="connsiteX6" fmla="*/ 1463040 w 1463040"/>
              <a:gd name="connsiteY6" fmla="*/ 2293620 h 4423410"/>
              <a:gd name="connsiteX7" fmla="*/ 1463040 w 1463040"/>
              <a:gd name="connsiteY7" fmla="*/ 3276600 h 4423410"/>
              <a:gd name="connsiteX8" fmla="*/ 1463040 w 1463040"/>
              <a:gd name="connsiteY8" fmla="*/ 3931920 h 4423410"/>
              <a:gd name="connsiteX9" fmla="*/ 1047750 w 1463040"/>
              <a:gd name="connsiteY9" fmla="*/ 3950970 h 4423410"/>
              <a:gd name="connsiteX10" fmla="*/ 426725 w 1463040"/>
              <a:gd name="connsiteY10" fmla="*/ 4423410 h 4423410"/>
              <a:gd name="connsiteX11" fmla="*/ 243840 w 1463040"/>
              <a:gd name="connsiteY11" fmla="*/ 3931920 h 4423410"/>
              <a:gd name="connsiteX12" fmla="*/ 0 w 1463040"/>
              <a:gd name="connsiteY12" fmla="*/ 3931920 h 4423410"/>
              <a:gd name="connsiteX13" fmla="*/ 0 w 1463040"/>
              <a:gd name="connsiteY13" fmla="*/ 3276600 h 4423410"/>
              <a:gd name="connsiteX14" fmla="*/ 0 w 1463040"/>
              <a:gd name="connsiteY14" fmla="*/ 2293620 h 4423410"/>
              <a:gd name="connsiteX15" fmla="*/ 0 w 1463040"/>
              <a:gd name="connsiteY15" fmla="*/ 2293620 h 4423410"/>
              <a:gd name="connsiteX16" fmla="*/ 0 w 1463040"/>
              <a:gd name="connsiteY16" fmla="*/ 0 h 4423410"/>
              <a:gd name="connsiteX0" fmla="*/ 0 w 1463040"/>
              <a:gd name="connsiteY0" fmla="*/ 0 h 4194810"/>
              <a:gd name="connsiteX1" fmla="*/ 243840 w 1463040"/>
              <a:gd name="connsiteY1" fmla="*/ 0 h 4194810"/>
              <a:gd name="connsiteX2" fmla="*/ 243840 w 1463040"/>
              <a:gd name="connsiteY2" fmla="*/ 0 h 4194810"/>
              <a:gd name="connsiteX3" fmla="*/ 609600 w 1463040"/>
              <a:gd name="connsiteY3" fmla="*/ 0 h 4194810"/>
              <a:gd name="connsiteX4" fmla="*/ 1463040 w 1463040"/>
              <a:gd name="connsiteY4" fmla="*/ 0 h 4194810"/>
              <a:gd name="connsiteX5" fmla="*/ 1463040 w 1463040"/>
              <a:gd name="connsiteY5" fmla="*/ 2293620 h 4194810"/>
              <a:gd name="connsiteX6" fmla="*/ 1463040 w 1463040"/>
              <a:gd name="connsiteY6" fmla="*/ 2293620 h 4194810"/>
              <a:gd name="connsiteX7" fmla="*/ 1463040 w 1463040"/>
              <a:gd name="connsiteY7" fmla="*/ 3276600 h 4194810"/>
              <a:gd name="connsiteX8" fmla="*/ 1463040 w 1463040"/>
              <a:gd name="connsiteY8" fmla="*/ 3931920 h 4194810"/>
              <a:gd name="connsiteX9" fmla="*/ 1047750 w 1463040"/>
              <a:gd name="connsiteY9" fmla="*/ 3950970 h 4194810"/>
              <a:gd name="connsiteX10" fmla="*/ 883925 w 1463040"/>
              <a:gd name="connsiteY10" fmla="*/ 4194810 h 4194810"/>
              <a:gd name="connsiteX11" fmla="*/ 243840 w 1463040"/>
              <a:gd name="connsiteY11" fmla="*/ 3931920 h 4194810"/>
              <a:gd name="connsiteX12" fmla="*/ 0 w 1463040"/>
              <a:gd name="connsiteY12" fmla="*/ 3931920 h 4194810"/>
              <a:gd name="connsiteX13" fmla="*/ 0 w 1463040"/>
              <a:gd name="connsiteY13" fmla="*/ 3276600 h 4194810"/>
              <a:gd name="connsiteX14" fmla="*/ 0 w 1463040"/>
              <a:gd name="connsiteY14" fmla="*/ 2293620 h 4194810"/>
              <a:gd name="connsiteX15" fmla="*/ 0 w 1463040"/>
              <a:gd name="connsiteY15" fmla="*/ 2293620 h 4194810"/>
              <a:gd name="connsiteX16" fmla="*/ 0 w 1463040"/>
              <a:gd name="connsiteY16" fmla="*/ 0 h 4194810"/>
              <a:gd name="connsiteX0" fmla="*/ 0 w 1463040"/>
              <a:gd name="connsiteY0" fmla="*/ 0 h 4194810"/>
              <a:gd name="connsiteX1" fmla="*/ 243840 w 1463040"/>
              <a:gd name="connsiteY1" fmla="*/ 0 h 4194810"/>
              <a:gd name="connsiteX2" fmla="*/ 243840 w 1463040"/>
              <a:gd name="connsiteY2" fmla="*/ 0 h 4194810"/>
              <a:gd name="connsiteX3" fmla="*/ 609600 w 1463040"/>
              <a:gd name="connsiteY3" fmla="*/ 0 h 4194810"/>
              <a:gd name="connsiteX4" fmla="*/ 1463040 w 1463040"/>
              <a:gd name="connsiteY4" fmla="*/ 0 h 4194810"/>
              <a:gd name="connsiteX5" fmla="*/ 1463040 w 1463040"/>
              <a:gd name="connsiteY5" fmla="*/ 2293620 h 4194810"/>
              <a:gd name="connsiteX6" fmla="*/ 1463040 w 1463040"/>
              <a:gd name="connsiteY6" fmla="*/ 2293620 h 4194810"/>
              <a:gd name="connsiteX7" fmla="*/ 1463040 w 1463040"/>
              <a:gd name="connsiteY7" fmla="*/ 3276600 h 4194810"/>
              <a:gd name="connsiteX8" fmla="*/ 1463040 w 1463040"/>
              <a:gd name="connsiteY8" fmla="*/ 3931920 h 4194810"/>
              <a:gd name="connsiteX9" fmla="*/ 1047750 w 1463040"/>
              <a:gd name="connsiteY9" fmla="*/ 3950970 h 4194810"/>
              <a:gd name="connsiteX10" fmla="*/ 883925 w 1463040"/>
              <a:gd name="connsiteY10" fmla="*/ 4194810 h 4194810"/>
              <a:gd name="connsiteX11" fmla="*/ 758190 w 1463040"/>
              <a:gd name="connsiteY11" fmla="*/ 3950970 h 4194810"/>
              <a:gd name="connsiteX12" fmla="*/ 0 w 1463040"/>
              <a:gd name="connsiteY12" fmla="*/ 3931920 h 4194810"/>
              <a:gd name="connsiteX13" fmla="*/ 0 w 1463040"/>
              <a:gd name="connsiteY13" fmla="*/ 3276600 h 4194810"/>
              <a:gd name="connsiteX14" fmla="*/ 0 w 1463040"/>
              <a:gd name="connsiteY14" fmla="*/ 2293620 h 4194810"/>
              <a:gd name="connsiteX15" fmla="*/ 0 w 1463040"/>
              <a:gd name="connsiteY15" fmla="*/ 2293620 h 4194810"/>
              <a:gd name="connsiteX16" fmla="*/ 0 w 1463040"/>
              <a:gd name="connsiteY16" fmla="*/ 0 h 4194810"/>
              <a:gd name="connsiteX0" fmla="*/ 0 w 1463040"/>
              <a:gd name="connsiteY0" fmla="*/ 0 h 4175760"/>
              <a:gd name="connsiteX1" fmla="*/ 243840 w 1463040"/>
              <a:gd name="connsiteY1" fmla="*/ 0 h 4175760"/>
              <a:gd name="connsiteX2" fmla="*/ 243840 w 1463040"/>
              <a:gd name="connsiteY2" fmla="*/ 0 h 4175760"/>
              <a:gd name="connsiteX3" fmla="*/ 609600 w 1463040"/>
              <a:gd name="connsiteY3" fmla="*/ 0 h 4175760"/>
              <a:gd name="connsiteX4" fmla="*/ 1463040 w 1463040"/>
              <a:gd name="connsiteY4" fmla="*/ 0 h 4175760"/>
              <a:gd name="connsiteX5" fmla="*/ 1463040 w 1463040"/>
              <a:gd name="connsiteY5" fmla="*/ 2293620 h 4175760"/>
              <a:gd name="connsiteX6" fmla="*/ 1463040 w 1463040"/>
              <a:gd name="connsiteY6" fmla="*/ 2293620 h 4175760"/>
              <a:gd name="connsiteX7" fmla="*/ 1463040 w 1463040"/>
              <a:gd name="connsiteY7" fmla="*/ 3276600 h 4175760"/>
              <a:gd name="connsiteX8" fmla="*/ 1463040 w 1463040"/>
              <a:gd name="connsiteY8" fmla="*/ 3931920 h 4175760"/>
              <a:gd name="connsiteX9" fmla="*/ 1047750 w 1463040"/>
              <a:gd name="connsiteY9" fmla="*/ 3950970 h 4175760"/>
              <a:gd name="connsiteX10" fmla="*/ 902975 w 1463040"/>
              <a:gd name="connsiteY10" fmla="*/ 4175760 h 4175760"/>
              <a:gd name="connsiteX11" fmla="*/ 758190 w 1463040"/>
              <a:gd name="connsiteY11" fmla="*/ 3950970 h 4175760"/>
              <a:gd name="connsiteX12" fmla="*/ 0 w 1463040"/>
              <a:gd name="connsiteY12" fmla="*/ 3931920 h 4175760"/>
              <a:gd name="connsiteX13" fmla="*/ 0 w 1463040"/>
              <a:gd name="connsiteY13" fmla="*/ 3276600 h 4175760"/>
              <a:gd name="connsiteX14" fmla="*/ 0 w 1463040"/>
              <a:gd name="connsiteY14" fmla="*/ 2293620 h 4175760"/>
              <a:gd name="connsiteX15" fmla="*/ 0 w 1463040"/>
              <a:gd name="connsiteY15" fmla="*/ 2293620 h 4175760"/>
              <a:gd name="connsiteX16" fmla="*/ 0 w 1463040"/>
              <a:gd name="connsiteY16" fmla="*/ 0 h 417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3040" h="4175760">
                <a:moveTo>
                  <a:pt x="0" y="0"/>
                </a:moveTo>
                <a:lnTo>
                  <a:pt x="243840" y="0"/>
                </a:lnTo>
                <a:lnTo>
                  <a:pt x="243840" y="0"/>
                </a:lnTo>
                <a:lnTo>
                  <a:pt x="609600" y="0"/>
                </a:lnTo>
                <a:lnTo>
                  <a:pt x="1463040" y="0"/>
                </a:lnTo>
                <a:lnTo>
                  <a:pt x="1463040" y="2293620"/>
                </a:lnTo>
                <a:lnTo>
                  <a:pt x="1463040" y="2293620"/>
                </a:lnTo>
                <a:lnTo>
                  <a:pt x="1463040" y="3276600"/>
                </a:lnTo>
                <a:lnTo>
                  <a:pt x="1463040" y="3931920"/>
                </a:lnTo>
                <a:lnTo>
                  <a:pt x="1047750" y="3950970"/>
                </a:lnTo>
                <a:lnTo>
                  <a:pt x="902975" y="4175760"/>
                </a:lnTo>
                <a:lnTo>
                  <a:pt x="758190" y="3950970"/>
                </a:lnTo>
                <a:lnTo>
                  <a:pt x="0" y="3931920"/>
                </a:lnTo>
                <a:lnTo>
                  <a:pt x="0" y="3276600"/>
                </a:lnTo>
                <a:lnTo>
                  <a:pt x="0" y="2293620"/>
                </a:lnTo>
                <a:lnTo>
                  <a:pt x="0" y="2293620"/>
                </a:lnTo>
                <a:lnTo>
                  <a:pt x="0" y="0"/>
                </a:lnTo>
                <a:close/>
              </a:path>
            </a:pathLst>
          </a:custGeom>
          <a:solidFill>
            <a:schemeClr val="accent3">
              <a:lumMod val="20000"/>
              <a:lumOff val="80000"/>
            </a:schemeClr>
          </a:solidFill>
          <a:ln w="28575"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680642" y="7144989"/>
            <a:ext cx="3949550" cy="2677656"/>
          </a:xfrm>
          <a:prstGeom prst="rect">
            <a:avLst/>
          </a:prstGeom>
        </p:spPr>
        <p:txBody>
          <a:bodyPr wrap="square">
            <a:spAutoFit/>
          </a:bodyPr>
          <a:lstStyle/>
          <a:p>
            <a:pPr lvl="8" indent="0" algn="just">
              <a:buSzPct val="75000"/>
              <a:defRPr sz="1800"/>
            </a:pPr>
            <a:endParaRPr lang="en-US" sz="2400" dirty="0">
              <a:latin typeface="Calibri" pitchFamily="34" charset="0"/>
            </a:endParaRPr>
          </a:p>
          <a:p>
            <a:pPr lvl="8" indent="0" algn="just">
              <a:buSzPct val="75000"/>
              <a:defRPr sz="1800"/>
            </a:pPr>
            <a:r>
              <a:rPr lang="en-US" sz="2400" dirty="0">
                <a:latin typeface="Calibri" pitchFamily="34" charset="0"/>
              </a:rPr>
              <a:t>Removal of small objects from the </a:t>
            </a:r>
            <a:r>
              <a:rPr lang="en-US" sz="2400" dirty="0" smtClean="0">
                <a:latin typeface="Calibri" pitchFamily="34" charset="0"/>
              </a:rPr>
              <a:t>image</a:t>
            </a:r>
            <a:endParaRPr lang="en-US" sz="2400" dirty="0">
              <a:latin typeface="Calibri" pitchFamily="34" charset="0"/>
            </a:endParaRPr>
          </a:p>
          <a:p>
            <a:pPr lvl="8" indent="0">
              <a:lnSpc>
                <a:spcPct val="150000"/>
              </a:lnSpc>
              <a:buSzPct val="75000"/>
              <a:defRPr sz="1800"/>
            </a:pPr>
            <a:r>
              <a:rPr lang="en-US" sz="2400" i="1" dirty="0">
                <a:latin typeface="Calibri" panose="020F0502020204030204" pitchFamily="34" charset="0"/>
                <a:cs typeface="Calibri" panose="020F0502020204030204" pitchFamily="34" charset="0"/>
              </a:rPr>
              <a:t> mask = </a:t>
            </a:r>
            <a:r>
              <a:rPr lang="en-US" sz="2400" i="1" dirty="0" err="1">
                <a:latin typeface="Calibri" panose="020F0502020204030204" pitchFamily="34" charset="0"/>
                <a:cs typeface="Calibri" panose="020F0502020204030204" pitchFamily="34" charset="0"/>
              </a:rPr>
              <a:t>bwareaopen</a:t>
            </a:r>
            <a:r>
              <a:rPr lang="en-US" sz="2400" i="1" dirty="0">
                <a:latin typeface="Calibri" panose="020F0502020204030204" pitchFamily="34" charset="0"/>
                <a:cs typeface="Calibri" panose="020F0502020204030204" pitchFamily="34" charset="0"/>
              </a:rPr>
              <a:t>(yy,50);</a:t>
            </a:r>
          </a:p>
          <a:p>
            <a:pPr lvl="8" indent="0">
              <a:lnSpc>
                <a:spcPct val="150000"/>
              </a:lnSpc>
              <a:buSzPct val="75000"/>
              <a:defRPr sz="1800"/>
            </a:pPr>
            <a:r>
              <a:rPr lang="en-US" sz="2400" i="1" dirty="0">
                <a:latin typeface="Calibri" panose="020F0502020204030204" pitchFamily="34" charset="0"/>
                <a:cs typeface="Calibri" panose="020F0502020204030204" pitchFamily="34" charset="0"/>
              </a:rPr>
              <a:t> mask = </a:t>
            </a:r>
            <a:r>
              <a:rPr lang="en-US" sz="2400" i="1" dirty="0" err="1">
                <a:latin typeface="Calibri" panose="020F0502020204030204" pitchFamily="34" charset="0"/>
                <a:cs typeface="Calibri" panose="020F0502020204030204" pitchFamily="34" charset="0"/>
              </a:rPr>
              <a:t>imclearborder</a:t>
            </a:r>
            <a:r>
              <a:rPr lang="en-US" sz="2400" i="1" dirty="0">
                <a:latin typeface="Calibri" panose="020F0502020204030204" pitchFamily="34" charset="0"/>
                <a:cs typeface="Calibri" panose="020F0502020204030204" pitchFamily="34" charset="0"/>
              </a:rPr>
              <a:t>(mask);</a:t>
            </a:r>
          </a:p>
          <a:p>
            <a:pPr marL="444500" lvl="8" indent="-444500" algn="just">
              <a:buSzPct val="75000"/>
              <a:buFont typeface="Arial" panose="020B0604020202020204" pitchFamily="34" charset="0"/>
              <a:buChar char="•"/>
              <a:defRPr sz="1800"/>
            </a:pPr>
            <a:endParaRPr lang="en-US" sz="2400" i="1" dirty="0">
              <a:latin typeface="Calibri" pitchFamily="34" charset="0"/>
            </a:endParaRPr>
          </a:p>
        </p:txBody>
      </p:sp>
      <p:sp>
        <p:nvSpPr>
          <p:cNvPr id="27" name="Rectangular Callout 29"/>
          <p:cNvSpPr/>
          <p:nvPr/>
        </p:nvSpPr>
        <p:spPr>
          <a:xfrm rot="16200000">
            <a:off x="226940" y="2749132"/>
            <a:ext cx="5057795"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solidFill>
            <a:srgbClr val="B7DEFE"/>
          </a:solidFill>
          <a:ln w="28575">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vert" wrap="square" lIns="50800" tIns="50800" rIns="50800" bIns="50800" numCol="1" spcCol="38100" rtlCol="0" anchor="ctr">
            <a:spAutoFit/>
          </a:bodyPr>
          <a:lstStyle/>
          <a:p>
            <a:pPr algn="l"/>
            <a:r>
              <a:rPr lang="en-US" sz="1400" dirty="0" smtClean="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 North, South, East and West differences</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deltaN</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diffl</a:t>
            </a:r>
            <a:r>
              <a:rPr lang="en-US" sz="1400" dirty="0">
                <a:latin typeface="Calibri" panose="020F0502020204030204" pitchFamily="34" charset="0"/>
                <a:cs typeface="Calibri" panose="020F0502020204030204" pitchFamily="34" charset="0"/>
              </a:rPr>
              <a:t>(1:rows,2:cols+1)   - diff;</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deltaS</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diffl</a:t>
            </a:r>
            <a:r>
              <a:rPr lang="en-US" sz="1400" dirty="0">
                <a:latin typeface="Calibri" panose="020F0502020204030204" pitchFamily="34" charset="0"/>
                <a:cs typeface="Calibri" panose="020F0502020204030204" pitchFamily="34" charset="0"/>
              </a:rPr>
              <a:t>(3:rows+2,2:cols+1) - diff;</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deltaE</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diffl</a:t>
            </a:r>
            <a:r>
              <a:rPr lang="en-US" sz="1400" dirty="0">
                <a:latin typeface="Calibri" panose="020F0502020204030204" pitchFamily="34" charset="0"/>
                <a:cs typeface="Calibri" panose="020F0502020204030204" pitchFamily="34" charset="0"/>
              </a:rPr>
              <a:t>(2:rows+1,3:cols+2) - diff;</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deltaW</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diffl</a:t>
            </a:r>
            <a:r>
              <a:rPr lang="en-US" sz="1400" dirty="0">
                <a:latin typeface="Calibri" panose="020F0502020204030204" pitchFamily="34" charset="0"/>
                <a:cs typeface="Calibri" panose="020F0502020204030204" pitchFamily="34" charset="0"/>
              </a:rPr>
              <a:t>(2:rows+1,1:cols)   - diff</a:t>
            </a:r>
            <a:r>
              <a:rPr lang="en-US" sz="1400" dirty="0" smtClean="0">
                <a:latin typeface="Calibri" panose="020F0502020204030204" pitchFamily="34" charset="0"/>
                <a:cs typeface="Calibri" panose="020F0502020204030204" pitchFamily="34" charset="0"/>
              </a:rPr>
              <a:t>;</a:t>
            </a:r>
          </a:p>
          <a:p>
            <a:pPr algn="l"/>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a:t>
            </a:r>
            <a:r>
              <a:rPr lang="en-US" sz="1400" dirty="0" smtClean="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 </a:t>
            </a:r>
            <a:r>
              <a:rPr lang="en-US" sz="1400" dirty="0" smtClean="0">
                <a:latin typeface="Calibri" panose="020F0502020204030204" pitchFamily="34" charset="0"/>
                <a:cs typeface="Calibri" panose="020F0502020204030204" pitchFamily="34" charset="0"/>
              </a:rPr>
              <a:t>Conduction</a:t>
            </a:r>
            <a:endParaRPr lang="en-US" sz="1400" dirty="0">
              <a:latin typeface="Calibri" panose="020F0502020204030204" pitchFamily="34" charset="0"/>
              <a:cs typeface="Calibri" panose="020F0502020204030204" pitchFamily="34" charset="0"/>
            </a:endParaRPr>
          </a:p>
          <a:p>
            <a:pPr algn="l"/>
            <a:r>
              <a:rPr lang="en-US" sz="1400" dirty="0">
                <a:latin typeface="Calibri" panose="020F0502020204030204" pitchFamily="34" charset="0"/>
                <a:cs typeface="Calibri" panose="020F0502020204030204" pitchFamily="34" charset="0"/>
              </a:rPr>
              <a:t>  if option == 1</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cN</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exp</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deltaN</a:t>
            </a:r>
            <a:r>
              <a:rPr lang="en-US" sz="1400" dirty="0">
                <a:latin typeface="Calibri" panose="020F0502020204030204" pitchFamily="34" charset="0"/>
                <a:cs typeface="Calibri" panose="020F0502020204030204" pitchFamily="34" charset="0"/>
              </a:rPr>
              <a:t>/kappa).^2);</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cS</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exp</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deltaS</a:t>
            </a:r>
            <a:r>
              <a:rPr lang="en-US" sz="1400" dirty="0">
                <a:latin typeface="Calibri" panose="020F0502020204030204" pitchFamily="34" charset="0"/>
                <a:cs typeface="Calibri" panose="020F0502020204030204" pitchFamily="34" charset="0"/>
              </a:rPr>
              <a:t>/kappa).^2);</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cE</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exp</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deltaE</a:t>
            </a:r>
            <a:r>
              <a:rPr lang="en-US" sz="1400" dirty="0">
                <a:latin typeface="Calibri" panose="020F0502020204030204" pitchFamily="34" charset="0"/>
                <a:cs typeface="Calibri" panose="020F0502020204030204" pitchFamily="34" charset="0"/>
              </a:rPr>
              <a:t>/kappa).^2);</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cW</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exp</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deltaW</a:t>
            </a:r>
            <a:r>
              <a:rPr lang="en-US" sz="1400" dirty="0">
                <a:latin typeface="Calibri" panose="020F0502020204030204" pitchFamily="34" charset="0"/>
                <a:cs typeface="Calibri" panose="020F0502020204030204" pitchFamily="34" charset="0"/>
              </a:rPr>
              <a:t>/kappa).^2);</a:t>
            </a:r>
          </a:p>
          <a:p>
            <a:pPr algn="l"/>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elseif</a:t>
            </a:r>
            <a:r>
              <a:rPr lang="en-US" sz="1400" dirty="0">
                <a:latin typeface="Calibri" panose="020F0502020204030204" pitchFamily="34" charset="0"/>
                <a:cs typeface="Calibri" panose="020F0502020204030204" pitchFamily="34" charset="0"/>
              </a:rPr>
              <a:t> option == 2</a:t>
            </a:r>
          </a:p>
          <a:p>
            <a:pPr algn="l"/>
            <a:r>
              <a:rPr lang="sv-SE" sz="1400" dirty="0">
                <a:latin typeface="Calibri" panose="020F0502020204030204" pitchFamily="34" charset="0"/>
                <a:cs typeface="Calibri" panose="020F0502020204030204" pitchFamily="34" charset="0"/>
              </a:rPr>
              <a:t>    cN = 1./(1 + (deltaN/kappa).^2);</a:t>
            </a:r>
          </a:p>
          <a:p>
            <a:pPr algn="l"/>
            <a:r>
              <a:rPr lang="sv-SE" sz="1400" dirty="0">
                <a:latin typeface="Calibri" panose="020F0502020204030204" pitchFamily="34" charset="0"/>
                <a:cs typeface="Calibri" panose="020F0502020204030204" pitchFamily="34" charset="0"/>
              </a:rPr>
              <a:t>    cS = 1./(1 + (deltaS/kappa).^2);</a:t>
            </a:r>
          </a:p>
          <a:p>
            <a:pPr algn="l"/>
            <a:r>
              <a:rPr lang="sv-SE" sz="1400" dirty="0">
                <a:latin typeface="Calibri" panose="020F0502020204030204" pitchFamily="34" charset="0"/>
                <a:cs typeface="Calibri" panose="020F0502020204030204" pitchFamily="34" charset="0"/>
              </a:rPr>
              <a:t>    cE = 1./(1 + (deltaE/kappa).^2);</a:t>
            </a:r>
          </a:p>
          <a:p>
            <a:pPr algn="l"/>
            <a:r>
              <a:rPr lang="sv-SE" sz="1400" dirty="0">
                <a:latin typeface="Calibri" panose="020F0502020204030204" pitchFamily="34" charset="0"/>
                <a:cs typeface="Calibri" panose="020F0502020204030204" pitchFamily="34" charset="0"/>
              </a:rPr>
              <a:t>    cW = 1./(1 + (deltaW/kappa).^2);</a:t>
            </a:r>
          </a:p>
          <a:p>
            <a:pPr algn="l"/>
            <a:r>
              <a:rPr lang="en-US" sz="1400" dirty="0">
                <a:latin typeface="Calibri" panose="020F0502020204030204" pitchFamily="34" charset="0"/>
                <a:cs typeface="Calibri" panose="020F0502020204030204" pitchFamily="34" charset="0"/>
              </a:rPr>
              <a:t>  end</a:t>
            </a:r>
          </a:p>
          <a:p>
            <a:pPr algn="l"/>
            <a:r>
              <a:rPr lang="en-US" sz="1400" dirty="0">
                <a:latin typeface="Calibri" panose="020F0502020204030204" pitchFamily="34" charset="0"/>
                <a:cs typeface="Calibri" panose="020F0502020204030204" pitchFamily="34" charset="0"/>
              </a:rPr>
              <a:t> </a:t>
            </a:r>
          </a:p>
          <a:p>
            <a:pPr algn="l"/>
            <a:r>
              <a:rPr lang="en-US" sz="1400" dirty="0">
                <a:latin typeface="Calibri" panose="020F0502020204030204" pitchFamily="34" charset="0"/>
                <a:cs typeface="Calibri" panose="020F0502020204030204" pitchFamily="34" charset="0"/>
              </a:rPr>
              <a:t>  diff = diff + lambda*(</a:t>
            </a:r>
            <a:r>
              <a:rPr lang="en-US" sz="1400" dirty="0" err="1">
                <a:latin typeface="Calibri" panose="020F0502020204030204" pitchFamily="34" charset="0"/>
                <a:cs typeface="Calibri" panose="020F0502020204030204" pitchFamily="34" charset="0"/>
              </a:rPr>
              <a:t>cN</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deltaN</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cS.</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deltaS</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cE</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deltaE</a:t>
            </a:r>
            <a:r>
              <a:rPr lang="en-US" sz="1400" dirty="0">
                <a:latin typeface="Calibri" panose="020F0502020204030204" pitchFamily="34" charset="0"/>
                <a:cs typeface="Calibri" panose="020F0502020204030204" pitchFamily="34" charset="0"/>
              </a:rPr>
              <a:t> + </a:t>
            </a:r>
            <a:r>
              <a:rPr lang="en-US" sz="1400" dirty="0" err="1">
                <a:latin typeface="Calibri" panose="020F0502020204030204" pitchFamily="34" charset="0"/>
                <a:cs typeface="Calibri" panose="020F0502020204030204" pitchFamily="34" charset="0"/>
              </a:rPr>
              <a:t>cW.</a:t>
            </a:r>
            <a:r>
              <a:rPr lang="en-US" sz="1400" dirty="0">
                <a:latin typeface="Calibri" panose="020F0502020204030204" pitchFamily="34" charset="0"/>
                <a:cs typeface="Calibri" panose="020F0502020204030204" pitchFamily="34" charset="0"/>
              </a:rPr>
              <a:t>*</a:t>
            </a:r>
            <a:r>
              <a:rPr lang="en-US" sz="1400" dirty="0" err="1">
                <a:latin typeface="Calibri" panose="020F0502020204030204" pitchFamily="34" charset="0"/>
                <a:cs typeface="Calibri" panose="020F0502020204030204" pitchFamily="34" charset="0"/>
              </a:rPr>
              <a:t>deltaW</a:t>
            </a:r>
            <a:r>
              <a:rPr lang="en-US" sz="1400" dirty="0" smtClean="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a:p>
            <a:pPr algn="l"/>
            <a:r>
              <a:rPr lang="en-US" sz="1400" dirty="0" smtClean="0">
                <a:latin typeface="Calibri" panose="020F0502020204030204" pitchFamily="34" charset="0"/>
                <a:cs typeface="Calibri" panose="020F0502020204030204" pitchFamily="34" charset="0"/>
              </a:rPr>
              <a:t>end</a:t>
            </a:r>
            <a:endParaRPr lang="en-US" sz="14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rotWithShape="1">
          <a:blip r:embed="rId4"/>
          <a:srcRect l="12265" t="23979" r="16357" b="16390"/>
          <a:stretch/>
        </p:blipFill>
        <p:spPr>
          <a:xfrm>
            <a:off x="8238504" y="2295918"/>
            <a:ext cx="4282931" cy="2011680"/>
          </a:xfrm>
          <a:prstGeom prst="rect">
            <a:avLst/>
          </a:prstGeom>
        </p:spPr>
      </p:pic>
      <p:pic>
        <p:nvPicPr>
          <p:cNvPr id="9" name="Picture 8"/>
          <p:cNvPicPr>
            <a:picLocks noChangeAspect="1"/>
          </p:cNvPicPr>
          <p:nvPr/>
        </p:nvPicPr>
        <p:blipFill rotWithShape="1">
          <a:blip r:embed="rId5"/>
          <a:srcRect l="12489" t="32267" r="52781" b="6689"/>
          <a:stretch/>
        </p:blipFill>
        <p:spPr>
          <a:xfrm>
            <a:off x="10442427" y="2288806"/>
            <a:ext cx="2035695" cy="2011680"/>
          </a:xfrm>
          <a:prstGeom prst="rect">
            <a:avLst/>
          </a:prstGeom>
        </p:spPr>
      </p:pic>
      <p:pic>
        <p:nvPicPr>
          <p:cNvPr id="26" name="Picture 25"/>
          <p:cNvPicPr>
            <a:picLocks noChangeAspect="1"/>
          </p:cNvPicPr>
          <p:nvPr/>
        </p:nvPicPr>
        <p:blipFill rotWithShape="1">
          <a:blip r:embed="rId5"/>
          <a:srcRect l="47917" t="19484" r="16794" b="6688"/>
          <a:stretch/>
        </p:blipFill>
        <p:spPr>
          <a:xfrm>
            <a:off x="10422443" y="1856165"/>
            <a:ext cx="2098992" cy="2468880"/>
          </a:xfrm>
          <a:prstGeom prst="rect">
            <a:avLst/>
          </a:prstGeom>
        </p:spPr>
      </p:pic>
    </p:spTree>
    <p:extLst>
      <p:ext uri="{BB962C8B-B14F-4D97-AF65-F5344CB8AC3E}">
        <p14:creationId xmlns:p14="http://schemas.microsoft.com/office/powerpoint/2010/main" val="42107956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10874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p>
          <a:p>
            <a:pPr marL="444500" lvl="8" indent="-444500">
              <a:buSzPct val="75000"/>
              <a:defRPr sz="1800"/>
            </a:pPr>
            <a:r>
              <a:rPr lang="en-US" sz="3200" b="1" dirty="0" smtClean="0">
                <a:latin typeface="Calibri" panose="020F0502020204030204" pitchFamily="34" charset="0"/>
                <a:cs typeface="Calibri" panose="020F0502020204030204" pitchFamily="34" charset="0"/>
              </a:rPr>
              <a:t>5. Center </a:t>
            </a:r>
            <a:r>
              <a:rPr lang="en-US" sz="3200" b="1" dirty="0">
                <a:latin typeface="Calibri" panose="020F0502020204030204" pitchFamily="34" charset="0"/>
                <a:cs typeface="Calibri" panose="020F0502020204030204" pitchFamily="34" charset="0"/>
              </a:rPr>
              <a:t>D</a:t>
            </a:r>
            <a:r>
              <a:rPr lang="en-US" sz="3200" b="1" dirty="0" smtClean="0">
                <a:latin typeface="Calibri" panose="020F0502020204030204" pitchFamily="34" charset="0"/>
                <a:cs typeface="Calibri" panose="020F0502020204030204" pitchFamily="34" charset="0"/>
              </a:rPr>
              <a:t>etection</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a:srcRect l="3512" t="4507" r="2958" b="13578"/>
          <a:stretch/>
        </p:blipFill>
        <p:spPr>
          <a:xfrm>
            <a:off x="165696" y="2763336"/>
            <a:ext cx="12627731" cy="6217920"/>
          </a:xfrm>
          <a:prstGeom prst="rect">
            <a:avLst/>
          </a:prstGeom>
        </p:spPr>
      </p:pic>
      <p:pic>
        <p:nvPicPr>
          <p:cNvPr id="7" name="Picture 6"/>
          <p:cNvPicPr>
            <a:picLocks noChangeAspect="1"/>
          </p:cNvPicPr>
          <p:nvPr/>
        </p:nvPicPr>
        <p:blipFill rotWithShape="1">
          <a:blip r:embed="rId3"/>
          <a:srcRect l="74447" t="20967" r="14886" b="61958"/>
          <a:stretch/>
        </p:blipFill>
        <p:spPr>
          <a:xfrm>
            <a:off x="9742761" y="4012704"/>
            <a:ext cx="1440160" cy="1296144"/>
          </a:xfrm>
          <a:prstGeom prst="rect">
            <a:avLst/>
          </a:prstGeom>
        </p:spPr>
      </p:pic>
      <p:sp>
        <p:nvSpPr>
          <p:cNvPr id="8" name="Rectangle 7"/>
          <p:cNvSpPr/>
          <p:nvPr/>
        </p:nvSpPr>
        <p:spPr>
          <a:xfrm>
            <a:off x="9729024" y="4012704"/>
            <a:ext cx="1417320" cy="1307592"/>
          </a:xfrm>
          <a:prstGeom prst="rect">
            <a:avLst/>
          </a:prstGeom>
          <a:noFill/>
          <a:ln w="5715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9" name="Picture 8"/>
          <p:cNvPicPr>
            <a:picLocks noChangeAspect="1"/>
          </p:cNvPicPr>
          <p:nvPr/>
        </p:nvPicPr>
        <p:blipFill rotWithShape="1">
          <a:blip r:embed="rId4"/>
          <a:srcRect l="7768" t="41006" r="68826" b="16417"/>
          <a:stretch/>
        </p:blipFill>
        <p:spPr>
          <a:xfrm>
            <a:off x="741761" y="5524872"/>
            <a:ext cx="3168352" cy="3240360"/>
          </a:xfrm>
          <a:prstGeom prst="rect">
            <a:avLst/>
          </a:prstGeom>
        </p:spPr>
      </p:pic>
      <p:sp>
        <p:nvSpPr>
          <p:cNvPr id="10" name="TextBox 9"/>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
        <p:nvSpPr>
          <p:cNvPr id="3" name="Rectangle 2"/>
          <p:cNvSpPr/>
          <p:nvPr/>
        </p:nvSpPr>
        <p:spPr>
          <a:xfrm>
            <a:off x="6471390" y="5461960"/>
            <a:ext cx="6351427" cy="3447288"/>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400" dirty="0" smtClean="0">
                <a:latin typeface="Calibri" panose="020F0502020204030204" pitchFamily="34" charset="0"/>
                <a:cs typeface="Calibri" panose="020F0502020204030204" pitchFamily="34" charset="0"/>
              </a:rPr>
              <a:t>		s </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regionprops</a:t>
            </a: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mask,'centroid</a:t>
            </a:r>
            <a:r>
              <a:rPr lang="en-US" sz="2400" dirty="0">
                <a:latin typeface="Calibri" panose="020F0502020204030204" pitchFamily="34" charset="0"/>
                <a:cs typeface="Calibri" panose="020F0502020204030204" pitchFamily="34" charset="0"/>
              </a:rPr>
              <a:t>');</a:t>
            </a:r>
          </a:p>
          <a:p>
            <a:pPr algn="l"/>
            <a:r>
              <a:rPr lang="en-US" sz="2400" dirty="0" smtClean="0">
                <a:latin typeface="Calibri" panose="020F0502020204030204" pitchFamily="34" charset="0"/>
                <a:cs typeface="Calibri" panose="020F0502020204030204" pitchFamily="34" charset="0"/>
              </a:rPr>
              <a:t>		centroids </a:t>
            </a:r>
            <a:r>
              <a:rPr lang="en-US" sz="2400" dirty="0">
                <a:latin typeface="Calibri" panose="020F0502020204030204" pitchFamily="34" charset="0"/>
                <a:cs typeface="Calibri" panose="020F0502020204030204" pitchFamily="34" charset="0"/>
              </a:rPr>
              <a:t>= cat(1, </a:t>
            </a:r>
            <a:r>
              <a:rPr lang="en-US" sz="2400" dirty="0" err="1">
                <a:latin typeface="Calibri" panose="020F0502020204030204" pitchFamily="34" charset="0"/>
                <a:cs typeface="Calibri" panose="020F0502020204030204" pitchFamily="34" charset="0"/>
              </a:rPr>
              <a:t>s.Centroid</a:t>
            </a:r>
            <a:r>
              <a:rPr lang="en-US" sz="2400" dirty="0">
                <a:latin typeface="Calibri" panose="020F0502020204030204" pitchFamily="34" charset="0"/>
                <a:cs typeface="Calibri" panose="020F0502020204030204" pitchFamily="34" charset="0"/>
              </a:rPr>
              <a:t>);</a:t>
            </a:r>
          </a:p>
          <a:p>
            <a:pPr algn="l"/>
            <a:r>
              <a:rPr lang="en-US" sz="2400" dirty="0" smtClean="0">
                <a:latin typeface="Calibri" panose="020F0502020204030204" pitchFamily="34" charset="0"/>
                <a:cs typeface="Calibri" panose="020F0502020204030204" pitchFamily="34" charset="0"/>
              </a:rPr>
              <a:t>		centroids </a:t>
            </a:r>
            <a:r>
              <a:rPr lang="en-US" sz="2400" dirty="0">
                <a:latin typeface="Calibri" panose="020F0502020204030204" pitchFamily="34" charset="0"/>
                <a:cs typeface="Calibri" panose="020F0502020204030204" pitchFamily="34" charset="0"/>
              </a:rPr>
              <a:t>= round(centroids</a:t>
            </a:r>
            <a:r>
              <a:rPr lang="en-US" sz="2400" dirty="0" smtClean="0">
                <a:latin typeface="Calibri" panose="020F0502020204030204" pitchFamily="34" charset="0"/>
                <a:cs typeface="Calibri" panose="020F0502020204030204" pitchFamily="34" charset="0"/>
              </a:rPr>
              <a:t>);</a:t>
            </a:r>
          </a:p>
          <a:p>
            <a:pPr algn="l"/>
            <a:r>
              <a:rPr lang="en-US" sz="2400" dirty="0" smtClean="0">
                <a:latin typeface="Calibri" panose="020F0502020204030204" pitchFamily="34" charset="0"/>
                <a:cs typeface="Calibri" panose="020F0502020204030204" pitchFamily="34" charset="0"/>
              </a:rPr>
              <a:t>		figure</a:t>
            </a:r>
          </a:p>
          <a:p>
            <a:pPr algn="l"/>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imshow</a:t>
            </a:r>
            <a:r>
              <a:rPr lang="en-US" sz="2400" dirty="0" smtClean="0">
                <a:latin typeface="Calibri" panose="020F0502020204030204" pitchFamily="34" charset="0"/>
                <a:cs typeface="Calibri" panose="020F0502020204030204" pitchFamily="34" charset="0"/>
              </a:rPr>
              <a:t>(Image)</a:t>
            </a:r>
          </a:p>
          <a:p>
            <a:pPr algn="l"/>
            <a:r>
              <a:rPr lang="en-US" sz="2400" dirty="0" smtClean="0">
                <a:latin typeface="Calibri" panose="020F0502020204030204" pitchFamily="34" charset="0"/>
                <a:cs typeface="Calibri" panose="020F0502020204030204" pitchFamily="34" charset="0"/>
              </a:rPr>
              <a:t>		hold on</a:t>
            </a:r>
          </a:p>
          <a:p>
            <a:pPr algn="l"/>
            <a:r>
              <a:rPr lang="fr-FR" sz="2400" dirty="0" smtClean="0">
                <a:latin typeface="Calibri" panose="020F0502020204030204" pitchFamily="34" charset="0"/>
                <a:cs typeface="Calibri" panose="020F0502020204030204" pitchFamily="34" charset="0"/>
              </a:rPr>
              <a:t>		plot(</a:t>
            </a:r>
            <a:r>
              <a:rPr lang="fr-FR" sz="2400" dirty="0" err="1" smtClean="0">
                <a:latin typeface="Calibri" panose="020F0502020204030204" pitchFamily="34" charset="0"/>
                <a:cs typeface="Calibri" panose="020F0502020204030204" pitchFamily="34" charset="0"/>
              </a:rPr>
              <a:t>centroids</a:t>
            </a:r>
            <a:r>
              <a:rPr lang="fr-FR" sz="2400" dirty="0" smtClean="0">
                <a:latin typeface="Calibri" panose="020F0502020204030204" pitchFamily="34" charset="0"/>
                <a:cs typeface="Calibri" panose="020F0502020204030204" pitchFamily="34" charset="0"/>
              </a:rPr>
              <a:t>(:,1),</a:t>
            </a:r>
            <a:r>
              <a:rPr lang="fr-FR" sz="2400" dirty="0" err="1" smtClean="0">
                <a:latin typeface="Calibri" panose="020F0502020204030204" pitchFamily="34" charset="0"/>
                <a:cs typeface="Calibri" panose="020F0502020204030204" pitchFamily="34" charset="0"/>
              </a:rPr>
              <a:t>centroids</a:t>
            </a:r>
            <a:r>
              <a:rPr lang="fr-FR" sz="2400" dirty="0" smtClean="0">
                <a:latin typeface="Calibri" panose="020F0502020204030204" pitchFamily="34" charset="0"/>
                <a:cs typeface="Calibri" panose="020F0502020204030204" pitchFamily="34" charset="0"/>
              </a:rPr>
              <a:t>(:,2), 'b*')</a:t>
            </a:r>
          </a:p>
          <a:p>
            <a:pPr algn="l"/>
            <a:r>
              <a:rPr lang="en-US" sz="2400" dirty="0" smtClean="0">
                <a:latin typeface="Calibri" panose="020F0502020204030204" pitchFamily="34" charset="0"/>
                <a:cs typeface="Calibri" panose="020F0502020204030204" pitchFamily="34" charset="0"/>
              </a:rPr>
              <a:t>		hold off</a:t>
            </a:r>
          </a:p>
          <a:p>
            <a:pPr algn="l"/>
            <a:r>
              <a:rPr lang="en-US" sz="2400" dirty="0" smtClean="0">
                <a:latin typeface="Calibri" panose="020F0502020204030204" pitchFamily="34" charset="0"/>
                <a:cs typeface="Calibri" panose="020F0502020204030204" pitchFamily="34" charset="0"/>
              </a:rPr>
              <a:t>		[m n]=size(centroids)</a:t>
            </a:r>
          </a:p>
        </p:txBody>
      </p:sp>
    </p:spTree>
    <p:extLst>
      <p:ext uri="{BB962C8B-B14F-4D97-AF65-F5344CB8AC3E}">
        <p14:creationId xmlns:p14="http://schemas.microsoft.com/office/powerpoint/2010/main" val="432915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7"/>
                                        </p:tgtEl>
                                      </p:cBhvr>
                                      <p:by x="120000" y="120000"/>
                                    </p:animScale>
                                  </p:childTnLst>
                                </p:cTn>
                              </p:par>
                              <p:par>
                                <p:cTn id="11" presetID="6" presetClass="emph" presetSubtype="0" fill="hold" grpId="0" nodeType="withEffect">
                                  <p:stCondLst>
                                    <p:cond delay="0"/>
                                  </p:stCondLst>
                                  <p:childTnLst>
                                    <p:animScale>
                                      <p:cBhvr>
                                        <p:cTn id="12" dur="2000" fill="hold"/>
                                        <p:tgtEl>
                                          <p:spTgt spid="8"/>
                                        </p:tgtEl>
                                      </p:cBhvr>
                                      <p:by x="120000" y="120000"/>
                                    </p:animScale>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10874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p>
          <a:p>
            <a:pPr marL="444500" lvl="8" indent="-444500">
              <a:buSzPct val="75000"/>
              <a:defRPr sz="1800"/>
            </a:pPr>
            <a:r>
              <a:rPr lang="en-US" sz="3200" b="1" dirty="0" smtClean="0">
                <a:latin typeface="Calibri" panose="020F0502020204030204" pitchFamily="34" charset="0"/>
                <a:cs typeface="Calibri" panose="020F0502020204030204" pitchFamily="34" charset="0"/>
              </a:rPr>
              <a:t>6. Calibration</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a:srcRect l="3512" t="4720" r="2958" b="13578"/>
          <a:stretch/>
        </p:blipFill>
        <p:spPr>
          <a:xfrm>
            <a:off x="165696" y="2763336"/>
            <a:ext cx="12660585" cy="6217920"/>
          </a:xfrm>
          <a:prstGeom prst="rect">
            <a:avLst/>
          </a:prstGeom>
        </p:spPr>
      </p:pic>
      <p:pic>
        <p:nvPicPr>
          <p:cNvPr id="8" name="Picture 7"/>
          <p:cNvPicPr>
            <a:picLocks noChangeAspect="1"/>
          </p:cNvPicPr>
          <p:nvPr/>
        </p:nvPicPr>
        <p:blipFill rotWithShape="1">
          <a:blip r:embed="rId3"/>
          <a:srcRect l="85966" t="21136" r="3927" b="61833"/>
          <a:stretch/>
        </p:blipFill>
        <p:spPr>
          <a:xfrm>
            <a:off x="11326935" y="4012704"/>
            <a:ext cx="1368153" cy="1296144"/>
          </a:xfrm>
          <a:prstGeom prst="rect">
            <a:avLst/>
          </a:prstGeom>
        </p:spPr>
      </p:pic>
      <p:sp>
        <p:nvSpPr>
          <p:cNvPr id="9" name="Rectangle 8"/>
          <p:cNvSpPr/>
          <p:nvPr/>
        </p:nvSpPr>
        <p:spPr>
          <a:xfrm>
            <a:off x="11326936" y="3982968"/>
            <a:ext cx="1353312" cy="1298448"/>
          </a:xfrm>
          <a:prstGeom prst="rect">
            <a:avLst/>
          </a:prstGeom>
          <a:noFill/>
          <a:ln w="5715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2" name="Picture 11"/>
          <p:cNvPicPr>
            <a:picLocks noChangeAspect="1"/>
          </p:cNvPicPr>
          <p:nvPr/>
        </p:nvPicPr>
        <p:blipFill rotWithShape="1">
          <a:blip r:embed="rId4"/>
          <a:srcRect l="3388" t="40246" r="65217" b="13376"/>
          <a:stretch/>
        </p:blipFill>
        <p:spPr>
          <a:xfrm>
            <a:off x="165695" y="5467119"/>
            <a:ext cx="4248473" cy="3528392"/>
          </a:xfrm>
          <a:prstGeom prst="rect">
            <a:avLst/>
          </a:prstGeom>
        </p:spPr>
      </p:pic>
      <p:sp>
        <p:nvSpPr>
          <p:cNvPr id="7" name="TextBox 6"/>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
        <p:nvSpPr>
          <p:cNvPr id="10" name="Rectangle 9"/>
          <p:cNvSpPr/>
          <p:nvPr/>
        </p:nvSpPr>
        <p:spPr>
          <a:xfrm>
            <a:off x="4391136" y="5452864"/>
            <a:ext cx="8412113" cy="411907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8" algn="l" rtl="0">
              <a:lnSpc>
                <a:spcPct val="150000"/>
              </a:lnSpc>
            </a:pPr>
            <a:r>
              <a:rPr lang="en-US" sz="1800" dirty="0" smtClean="0">
                <a:latin typeface="Calibri" panose="020F0502020204030204" pitchFamily="34" charset="0"/>
                <a:cs typeface="Calibri" panose="020F0502020204030204" pitchFamily="34" charset="0"/>
              </a:rPr>
              <a:t>R </a:t>
            </a:r>
            <a:r>
              <a:rPr lang="en-US" sz="1800" dirty="0">
                <a:latin typeface="Calibri" panose="020F0502020204030204" pitchFamily="34" charset="0"/>
                <a:cs typeface="Calibri" panose="020F0502020204030204" pitchFamily="34" charset="0"/>
              </a:rPr>
              <a:t>= [cos(theta) -sin(theta); sin(theta) cos(theta</a:t>
            </a:r>
            <a:r>
              <a:rPr lang="en-US" sz="1800" dirty="0" smtClean="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lvl="8" algn="l" rtl="0">
              <a:lnSpc>
                <a:spcPct val="150000"/>
              </a:lnSpc>
            </a:pPr>
            <a:r>
              <a:rPr lang="en-US" sz="1800" dirty="0" err="1">
                <a:latin typeface="Calibri" panose="020F0502020204030204" pitchFamily="34" charset="0"/>
                <a:cs typeface="Calibri" panose="020F0502020204030204" pitchFamily="34" charset="0"/>
              </a:rPr>
              <a:t>x_intersect</a:t>
            </a:r>
            <a:r>
              <a:rPr lang="en-US" sz="1800" dirty="0">
                <a:latin typeface="Calibri" panose="020F0502020204030204" pitchFamily="34" charset="0"/>
                <a:cs typeface="Calibri" panose="020F0502020204030204" pitchFamily="34" charset="0"/>
              </a:rPr>
              <a:t> = </a:t>
            </a:r>
            <a:r>
              <a:rPr lang="en-US" sz="1800" dirty="0" err="1">
                <a:latin typeface="Calibri" panose="020F0502020204030204" pitchFamily="34" charset="0"/>
                <a:cs typeface="Calibri" panose="020F0502020204030204" pitchFamily="34" charset="0"/>
              </a:rPr>
              <a:t>fzero</a:t>
            </a:r>
            <a:r>
              <a:rPr lang="en-US" sz="1800" dirty="0">
                <a:latin typeface="Calibri" panose="020F0502020204030204" pitchFamily="34" charset="0"/>
                <a:cs typeface="Calibri" panose="020F0502020204030204" pitchFamily="34" charset="0"/>
              </a:rPr>
              <a:t>(@(x) </a:t>
            </a:r>
            <a:r>
              <a:rPr lang="en-US" sz="1800" dirty="0" err="1">
                <a:latin typeface="Calibri" panose="020F0502020204030204" pitchFamily="34" charset="0"/>
                <a:cs typeface="Calibri" panose="020F0502020204030204" pitchFamily="34" charset="0"/>
              </a:rPr>
              <a:t>polyval</a:t>
            </a:r>
            <a:r>
              <a:rPr lang="en-US" sz="1800" dirty="0">
                <a:latin typeface="Calibri" panose="020F0502020204030204" pitchFamily="34" charset="0"/>
                <a:cs typeface="Calibri" panose="020F0502020204030204" pitchFamily="34" charset="0"/>
              </a:rPr>
              <a:t>(p1-p2,x),3)</a:t>
            </a:r>
          </a:p>
          <a:p>
            <a:pPr lvl="8" algn="l" rtl="0"/>
            <a:r>
              <a:rPr lang="en-US" sz="1800" dirty="0" err="1">
                <a:latin typeface="Calibri" panose="020F0502020204030204" pitchFamily="34" charset="0"/>
                <a:cs typeface="Calibri" panose="020F0502020204030204" pitchFamily="34" charset="0"/>
              </a:rPr>
              <a:t>y_intersect</a:t>
            </a:r>
            <a:r>
              <a:rPr lang="en-US" sz="1800" dirty="0">
                <a:latin typeface="Calibri" panose="020F0502020204030204" pitchFamily="34" charset="0"/>
                <a:cs typeface="Calibri" panose="020F0502020204030204" pitchFamily="34" charset="0"/>
              </a:rPr>
              <a:t> = </a:t>
            </a:r>
            <a:r>
              <a:rPr lang="en-US" sz="1800" dirty="0" err="1">
                <a:latin typeface="Calibri" panose="020F0502020204030204" pitchFamily="34" charset="0"/>
                <a:cs typeface="Calibri" panose="020F0502020204030204" pitchFamily="34" charset="0"/>
              </a:rPr>
              <a:t>polyval</a:t>
            </a:r>
            <a:r>
              <a:rPr lang="en-US" sz="1800" dirty="0">
                <a:latin typeface="Calibri" panose="020F0502020204030204" pitchFamily="34" charset="0"/>
                <a:cs typeface="Calibri" panose="020F0502020204030204" pitchFamily="34" charset="0"/>
              </a:rPr>
              <a:t>(p1,x_intersect)</a:t>
            </a:r>
          </a:p>
          <a:p>
            <a:pPr lvl="8" algn="l" rtl="0"/>
            <a:r>
              <a:rPr lang="en-US" sz="1800" dirty="0" smtClean="0">
                <a:latin typeface="Calibri" panose="020F0502020204030204" pitchFamily="34" charset="0"/>
                <a:cs typeface="Calibri" panose="020F0502020204030204" pitchFamily="34" charset="0"/>
              </a:rPr>
              <a:t>line(x1,y1</a:t>
            </a:r>
            <a:r>
              <a:rPr lang="en-US" sz="1800" dirty="0">
                <a:latin typeface="Calibri" panose="020F0502020204030204" pitchFamily="34" charset="0"/>
                <a:cs typeface="Calibri" panose="020F0502020204030204" pitchFamily="34" charset="0"/>
              </a:rPr>
              <a:t>);</a:t>
            </a:r>
          </a:p>
          <a:p>
            <a:pPr lvl="8" algn="l" rtl="0">
              <a:lnSpc>
                <a:spcPct val="150000"/>
              </a:lnSpc>
            </a:pPr>
            <a:r>
              <a:rPr lang="en-US" sz="1800" dirty="0">
                <a:latin typeface="Calibri" panose="020F0502020204030204" pitchFamily="34" charset="0"/>
                <a:cs typeface="Calibri" panose="020F0502020204030204" pitchFamily="34" charset="0"/>
              </a:rPr>
              <a:t>line(x2,y2</a:t>
            </a:r>
            <a:r>
              <a:rPr lang="en-US" sz="1800" dirty="0" smtClean="0">
                <a:latin typeface="Calibri" panose="020F0502020204030204" pitchFamily="34" charset="0"/>
                <a:cs typeface="Calibri" panose="020F0502020204030204" pitchFamily="34" charset="0"/>
              </a:rPr>
              <a:t>);</a:t>
            </a:r>
            <a:endParaRPr lang="en-US" sz="1800" dirty="0">
              <a:latin typeface="Calibri" panose="020F0502020204030204" pitchFamily="34" charset="0"/>
              <a:cs typeface="Calibri" panose="020F0502020204030204" pitchFamily="34" charset="0"/>
            </a:endParaRPr>
          </a:p>
          <a:p>
            <a:pPr lvl="8" algn="l" rtl="0">
              <a:lnSpc>
                <a:spcPct val="150000"/>
              </a:lnSpc>
            </a:pPr>
            <a:r>
              <a:rPr lang="en-US" sz="1800" dirty="0">
                <a:latin typeface="Calibri" panose="020F0502020204030204" pitchFamily="34" charset="0"/>
                <a:cs typeface="Calibri" panose="020F0502020204030204" pitchFamily="34" charset="0"/>
              </a:rPr>
              <a:t>% transfer the points into new coordinate </a:t>
            </a:r>
            <a:r>
              <a:rPr lang="en-US" sz="1800" dirty="0" smtClean="0">
                <a:latin typeface="Calibri" panose="020F0502020204030204" pitchFamily="34" charset="0"/>
                <a:cs typeface="Calibri" panose="020F0502020204030204" pitchFamily="34" charset="0"/>
              </a:rPr>
              <a:t>system</a:t>
            </a:r>
            <a:endParaRPr lang="en-US" sz="1800" dirty="0">
              <a:latin typeface="Calibri" panose="020F0502020204030204" pitchFamily="34" charset="0"/>
              <a:cs typeface="Calibri" panose="020F0502020204030204" pitchFamily="34" charset="0"/>
            </a:endParaRPr>
          </a:p>
          <a:p>
            <a:pPr lvl="8" algn="l" rtl="0"/>
            <a:r>
              <a:rPr lang="en-US" sz="1800" dirty="0">
                <a:latin typeface="Calibri" panose="020F0502020204030204" pitchFamily="34" charset="0"/>
                <a:cs typeface="Calibri" panose="020F0502020204030204" pitchFamily="34" charset="0"/>
              </a:rPr>
              <a:t>P(:,1)=P(:,1)-</a:t>
            </a:r>
            <a:r>
              <a:rPr lang="en-US" sz="1800" dirty="0" err="1">
                <a:latin typeface="Calibri" panose="020F0502020204030204" pitchFamily="34" charset="0"/>
                <a:cs typeface="Calibri" panose="020F0502020204030204" pitchFamily="34" charset="0"/>
              </a:rPr>
              <a:t>x_intersect</a:t>
            </a:r>
            <a:endParaRPr lang="en-US" sz="1800" dirty="0">
              <a:latin typeface="Calibri" panose="020F0502020204030204" pitchFamily="34" charset="0"/>
              <a:cs typeface="Calibri" panose="020F0502020204030204" pitchFamily="34" charset="0"/>
            </a:endParaRPr>
          </a:p>
          <a:p>
            <a:pPr lvl="8" algn="l" rtl="0"/>
            <a:r>
              <a:rPr lang="en-US" sz="1800" dirty="0">
                <a:latin typeface="Calibri" panose="020F0502020204030204" pitchFamily="34" charset="0"/>
                <a:cs typeface="Calibri" panose="020F0502020204030204" pitchFamily="34" charset="0"/>
              </a:rPr>
              <a:t>P(:,2)=P(:,2)-</a:t>
            </a:r>
            <a:r>
              <a:rPr lang="en-US" sz="1800" dirty="0" err="1" smtClean="0">
                <a:latin typeface="Calibri" panose="020F0502020204030204" pitchFamily="34" charset="0"/>
                <a:cs typeface="Calibri" panose="020F0502020204030204" pitchFamily="34" charset="0"/>
              </a:rPr>
              <a:t>y_intersect</a:t>
            </a:r>
            <a:endParaRPr lang="en-US" sz="1800" dirty="0">
              <a:latin typeface="Calibri" panose="020F0502020204030204" pitchFamily="34" charset="0"/>
              <a:cs typeface="Calibri" panose="020F0502020204030204" pitchFamily="34" charset="0"/>
            </a:endParaRPr>
          </a:p>
          <a:p>
            <a:pPr lvl="8" algn="l" rtl="0">
              <a:lnSpc>
                <a:spcPct val="150000"/>
              </a:lnSpc>
            </a:pPr>
            <a:r>
              <a:rPr lang="en-US" sz="1800" dirty="0">
                <a:latin typeface="Calibri" panose="020F0502020204030204" pitchFamily="34" charset="0"/>
                <a:cs typeface="Calibri" panose="020F0502020204030204" pitchFamily="34" charset="0"/>
              </a:rPr>
              <a:t> % Convert Pixel to mm</a:t>
            </a:r>
          </a:p>
          <a:p>
            <a:pPr lvl="8" algn="l" rtl="0"/>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ps_camera_x,ps_camera_y</a:t>
            </a:r>
            <a:r>
              <a:rPr lang="en-US" sz="1800" dirty="0">
                <a:latin typeface="Calibri" panose="020F0502020204030204" pitchFamily="34" charset="0"/>
                <a:cs typeface="Calibri" panose="020F0502020204030204" pitchFamily="34" charset="0"/>
              </a:rPr>
              <a:t>] = </a:t>
            </a:r>
            <a:r>
              <a:rPr lang="en-US" sz="1800" dirty="0" err="1">
                <a:latin typeface="Calibri" panose="020F0502020204030204" pitchFamily="34" charset="0"/>
                <a:cs typeface="Calibri" panose="020F0502020204030204" pitchFamily="34" charset="0"/>
              </a:rPr>
              <a:t>camera_calibration</a:t>
            </a:r>
            <a:r>
              <a:rPr lang="en-US" sz="1800" dirty="0">
                <a:latin typeface="Calibri" panose="020F0502020204030204" pitchFamily="34" charset="0"/>
                <a:cs typeface="Calibri" panose="020F0502020204030204" pitchFamily="34" charset="0"/>
              </a:rPr>
              <a:t>(P) </a:t>
            </a:r>
          </a:p>
          <a:p>
            <a:pPr lvl="8" algn="l" rtl="0"/>
            <a:r>
              <a:rPr lang="en-US" sz="1800" dirty="0">
                <a:latin typeface="Calibri" panose="020F0502020204030204" pitchFamily="34" charset="0"/>
                <a:cs typeface="Calibri" panose="020F0502020204030204" pitchFamily="34" charset="0"/>
              </a:rPr>
              <a:t> P(:,1)=P(:,1)*</a:t>
            </a:r>
            <a:r>
              <a:rPr lang="en-US" sz="1800" dirty="0" err="1">
                <a:latin typeface="Calibri" panose="020F0502020204030204" pitchFamily="34" charset="0"/>
                <a:cs typeface="Calibri" panose="020F0502020204030204" pitchFamily="34" charset="0"/>
              </a:rPr>
              <a:t>ps_camera_x</a:t>
            </a:r>
            <a:endParaRPr lang="en-US" sz="1800" dirty="0">
              <a:latin typeface="Calibri" panose="020F0502020204030204" pitchFamily="34" charset="0"/>
              <a:cs typeface="Calibri" panose="020F0502020204030204" pitchFamily="34" charset="0"/>
            </a:endParaRPr>
          </a:p>
          <a:p>
            <a:pPr lvl="8" algn="l" rtl="0"/>
            <a:r>
              <a:rPr lang="es-ES" sz="1800" dirty="0">
                <a:latin typeface="Calibri" panose="020F0502020204030204" pitchFamily="34" charset="0"/>
                <a:cs typeface="Calibri" panose="020F0502020204030204" pitchFamily="34" charset="0"/>
              </a:rPr>
              <a:t> P(:,2)=P(:,2)*</a:t>
            </a:r>
            <a:r>
              <a:rPr lang="es-ES" sz="1800" dirty="0" err="1" smtClean="0">
                <a:latin typeface="Calibri" panose="020F0502020204030204" pitchFamily="34" charset="0"/>
                <a:cs typeface="Calibri" panose="020F0502020204030204" pitchFamily="34" charset="0"/>
              </a:rPr>
              <a:t>ps_camera_y</a:t>
            </a:r>
            <a:endParaRPr lang="es-E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04218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8"/>
                                        </p:tgtEl>
                                      </p:cBhvr>
                                      <p:by x="120000" y="120000"/>
                                    </p:animScale>
                                  </p:childTnLst>
                                </p:cTn>
                              </p:par>
                              <p:par>
                                <p:cTn id="11" presetID="6" presetClass="emph" presetSubtype="0" fill="hold" grpId="0" nodeType="withEffect">
                                  <p:stCondLst>
                                    <p:cond delay="0"/>
                                  </p:stCondLst>
                                  <p:childTnLst>
                                    <p:animScale>
                                      <p:cBhvr>
                                        <p:cTn id="12" dur="2000" fill="hold"/>
                                        <p:tgtEl>
                                          <p:spTgt spid="9"/>
                                        </p:tgtEl>
                                      </p:cBhvr>
                                      <p:by x="120000" y="120000"/>
                                    </p:animScale>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10874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p>
          <a:p>
            <a:pPr marL="444500" lvl="8" indent="-444500">
              <a:buSzPct val="75000"/>
              <a:defRPr sz="1800"/>
            </a:pPr>
            <a:r>
              <a:rPr lang="en-US" sz="3200" b="1" dirty="0" smtClean="0">
                <a:latin typeface="Calibri" panose="020F0502020204030204" pitchFamily="34" charset="0"/>
                <a:cs typeface="Calibri" panose="020F0502020204030204" pitchFamily="34" charset="0"/>
              </a:rPr>
              <a:t>7. Alignment detection</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a:srcRect l="3512" t="4720" r="2958" b="13578"/>
          <a:stretch/>
        </p:blipFill>
        <p:spPr>
          <a:xfrm>
            <a:off x="165696" y="2716560"/>
            <a:ext cx="12660585" cy="6217920"/>
          </a:xfrm>
          <a:prstGeom prst="rect">
            <a:avLst/>
          </a:prstGeom>
        </p:spPr>
      </p:pic>
      <p:pic>
        <p:nvPicPr>
          <p:cNvPr id="8" name="Picture 7"/>
          <p:cNvPicPr>
            <a:picLocks noChangeAspect="1"/>
          </p:cNvPicPr>
          <p:nvPr/>
        </p:nvPicPr>
        <p:blipFill rotWithShape="1">
          <a:blip r:embed="rId3"/>
          <a:srcRect l="34898" t="40674" r="50208" b="17694"/>
          <a:stretch/>
        </p:blipFill>
        <p:spPr>
          <a:xfrm>
            <a:off x="4414169" y="5452864"/>
            <a:ext cx="2016223" cy="3168352"/>
          </a:xfrm>
          <a:prstGeom prst="rect">
            <a:avLst/>
          </a:prstGeom>
        </p:spPr>
      </p:pic>
      <p:sp>
        <p:nvSpPr>
          <p:cNvPr id="6" name="TextBox 5"/>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
        <p:nvSpPr>
          <p:cNvPr id="7" name="Rectangle 6"/>
          <p:cNvSpPr/>
          <p:nvPr/>
        </p:nvSpPr>
        <p:spPr>
          <a:xfrm>
            <a:off x="6473664" y="5452864"/>
            <a:ext cx="6492240" cy="3566160"/>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endParaRPr lang="en-US" sz="2400" dirty="0" smtClean="0">
              <a:latin typeface="Calibri" panose="020F0502020204030204" pitchFamily="34" charset="0"/>
              <a:cs typeface="Calibri" panose="020F0502020204030204" pitchFamily="34" charset="0"/>
            </a:endParaRPr>
          </a:p>
          <a:p>
            <a:pPr algn="l"/>
            <a:endParaRPr lang="en-US" sz="2400" dirty="0">
              <a:latin typeface="Calibri" panose="020F0502020204030204" pitchFamily="34" charset="0"/>
              <a:cs typeface="Calibri" panose="020F0502020204030204" pitchFamily="34" charset="0"/>
            </a:endParaRPr>
          </a:p>
          <a:p>
            <a:pPr algn="l"/>
            <a:endParaRPr lang="en-US" sz="2400" dirty="0" smtClean="0">
              <a:latin typeface="Calibri" panose="020F0502020204030204" pitchFamily="34" charset="0"/>
              <a:cs typeface="Calibri" panose="020F0502020204030204" pitchFamily="34" charset="0"/>
            </a:endParaRPr>
          </a:p>
          <a:p>
            <a:pPr algn="l"/>
            <a:endParaRPr lang="en-US" sz="2400" dirty="0">
              <a:latin typeface="Calibri" panose="020F0502020204030204" pitchFamily="34" charset="0"/>
              <a:cs typeface="Calibri" panose="020F0502020204030204" pitchFamily="34" charset="0"/>
            </a:endParaRPr>
          </a:p>
          <a:p>
            <a:pPr algn="l"/>
            <a:endParaRPr lang="en-US" sz="2400" dirty="0" smtClean="0">
              <a:latin typeface="Calibri" panose="020F0502020204030204" pitchFamily="34" charset="0"/>
              <a:cs typeface="Calibri" panose="020F0502020204030204" pitchFamily="34" charset="0"/>
            </a:endParaRPr>
          </a:p>
          <a:p>
            <a:pPr algn="l"/>
            <a:endParaRPr lang="en-US" sz="2400" dirty="0">
              <a:latin typeface="Calibri" panose="020F0502020204030204" pitchFamily="34" charset="0"/>
              <a:cs typeface="Calibri" panose="020F0502020204030204" pitchFamily="34" charset="0"/>
            </a:endParaRPr>
          </a:p>
          <a:p>
            <a:pPr algn="l"/>
            <a:endParaRPr lang="en-US" sz="2400" dirty="0" smtClean="0">
              <a:latin typeface="Calibri" panose="020F0502020204030204" pitchFamily="34" charset="0"/>
              <a:cs typeface="Calibri" panose="020F0502020204030204" pitchFamily="34" charset="0"/>
            </a:endParaRPr>
          </a:p>
          <a:p>
            <a:pPr algn="l"/>
            <a:endParaRPr lang="en-US" sz="2400" dirty="0">
              <a:latin typeface="Calibri" panose="020F0502020204030204" pitchFamily="34" charset="0"/>
              <a:cs typeface="Calibri" panose="020F0502020204030204" pitchFamily="34" charset="0"/>
            </a:endParaRPr>
          </a:p>
          <a:p>
            <a:pPr algn="l"/>
            <a:endParaRPr lang="en-US" sz="2400" dirty="0" smtClean="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rotWithShape="1">
          <a:blip r:embed="rId4"/>
          <a:srcRect l="13473" t="22438" r="51661" b="50000"/>
          <a:stretch/>
        </p:blipFill>
        <p:spPr>
          <a:xfrm>
            <a:off x="7006456" y="5606551"/>
            <a:ext cx="2057400" cy="914400"/>
          </a:xfrm>
          <a:prstGeom prst="rect">
            <a:avLst/>
          </a:prstGeom>
        </p:spPr>
      </p:pic>
      <p:pic>
        <p:nvPicPr>
          <p:cNvPr id="10" name="Picture 9"/>
          <p:cNvPicPr>
            <a:picLocks noChangeAspect="1"/>
          </p:cNvPicPr>
          <p:nvPr/>
        </p:nvPicPr>
        <p:blipFill rotWithShape="1">
          <a:blip r:embed="rId5"/>
          <a:srcRect l="26377" t="27666" r="34321" b="49032"/>
          <a:stretch/>
        </p:blipFill>
        <p:spPr>
          <a:xfrm>
            <a:off x="6718424" y="6532984"/>
            <a:ext cx="3456385" cy="1152128"/>
          </a:xfrm>
          <a:prstGeom prst="rect">
            <a:avLst/>
          </a:prstGeom>
        </p:spPr>
      </p:pic>
      <p:pic>
        <p:nvPicPr>
          <p:cNvPr id="12" name="Picture 11"/>
          <p:cNvPicPr>
            <a:picLocks noChangeAspect="1"/>
          </p:cNvPicPr>
          <p:nvPr/>
        </p:nvPicPr>
        <p:blipFill rotWithShape="1">
          <a:blip r:embed="rId5"/>
          <a:srcRect l="19008" t="61232" r="30077" b="14563"/>
          <a:stretch/>
        </p:blipFill>
        <p:spPr>
          <a:xfrm>
            <a:off x="6842048" y="7723619"/>
            <a:ext cx="4477613" cy="1196738"/>
          </a:xfrm>
          <a:prstGeom prst="rect">
            <a:avLst/>
          </a:prstGeom>
        </p:spPr>
      </p:pic>
      <p:sp>
        <p:nvSpPr>
          <p:cNvPr id="9" name="Rectangle 8"/>
          <p:cNvSpPr/>
          <p:nvPr/>
        </p:nvSpPr>
        <p:spPr>
          <a:xfrm>
            <a:off x="4414168" y="5486400"/>
            <a:ext cx="2016224" cy="3182112"/>
          </a:xfrm>
          <a:prstGeom prst="rect">
            <a:avLst/>
          </a:prstGeom>
          <a:noFill/>
          <a:ln w="7620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22962945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8"/>
                                        </p:tgtEl>
                                      </p:cBhvr>
                                      <p:by x="120000" y="120000"/>
                                    </p:animScale>
                                  </p:childTnLst>
                                </p:cTn>
                              </p:par>
                              <p:par>
                                <p:cTn id="11" presetID="6" presetClass="emph" presetSubtype="0" fill="hold" grpId="0" nodeType="withEffect">
                                  <p:stCondLst>
                                    <p:cond delay="0"/>
                                  </p:stCondLst>
                                  <p:childTnLst>
                                    <p:animScale>
                                      <p:cBhvr>
                                        <p:cTn id="12" dur="2000" fill="hold"/>
                                        <p:tgtEl>
                                          <p:spTgt spid="9"/>
                                        </p:tgtEl>
                                      </p:cBhvr>
                                      <p:by x="120000" y="120000"/>
                                    </p:animScale>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108747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Graphical user interface</a:t>
            </a:r>
          </a:p>
          <a:p>
            <a:pPr marL="444500" lvl="8" indent="-444500">
              <a:buSzPct val="75000"/>
              <a:defRPr sz="1800"/>
            </a:pPr>
            <a:r>
              <a:rPr lang="en-US" sz="3200" b="1" dirty="0" smtClean="0">
                <a:latin typeface="Calibri" panose="020F0502020204030204" pitchFamily="34" charset="0"/>
                <a:cs typeface="Calibri" panose="020F0502020204030204" pitchFamily="34" charset="0"/>
              </a:rPr>
              <a:t>8. Robotic Rotation </a:t>
            </a:r>
            <a:r>
              <a:rPr lang="en-US" sz="3200" b="1" dirty="0">
                <a:latin typeface="Calibri" panose="020F0502020204030204" pitchFamily="34" charset="0"/>
                <a:cs typeface="Calibri" panose="020F0502020204030204" pitchFamily="34" charset="0"/>
              </a:rPr>
              <a:t>A</a:t>
            </a:r>
            <a:r>
              <a:rPr lang="en-US" sz="3200" b="1" dirty="0" smtClean="0">
                <a:latin typeface="Calibri" panose="020F0502020204030204" pitchFamily="34" charset="0"/>
                <a:cs typeface="Calibri" panose="020F0502020204030204" pitchFamily="34" charset="0"/>
              </a:rPr>
              <a:t>djustment</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a:srcRect l="3512" t="4720" r="2958" b="13578"/>
          <a:stretch/>
        </p:blipFill>
        <p:spPr>
          <a:xfrm>
            <a:off x="178519" y="2716560"/>
            <a:ext cx="12660585" cy="6217920"/>
          </a:xfrm>
          <a:prstGeom prst="rect">
            <a:avLst/>
          </a:prstGeom>
        </p:spPr>
      </p:pic>
      <p:pic>
        <p:nvPicPr>
          <p:cNvPr id="6" name="Picture 5"/>
          <p:cNvPicPr>
            <a:picLocks noChangeAspect="1"/>
          </p:cNvPicPr>
          <p:nvPr/>
        </p:nvPicPr>
        <p:blipFill rotWithShape="1">
          <a:blip r:embed="rId3"/>
          <a:srcRect l="80019" t="40674" r="3490" b="17694"/>
          <a:stretch/>
        </p:blipFill>
        <p:spPr>
          <a:xfrm>
            <a:off x="10534848" y="5452864"/>
            <a:ext cx="2232248" cy="3168352"/>
          </a:xfrm>
          <a:prstGeom prst="rect">
            <a:avLst/>
          </a:prstGeom>
        </p:spPr>
      </p:pic>
      <p:sp>
        <p:nvSpPr>
          <p:cNvPr id="7" name="Rectangle 6"/>
          <p:cNvSpPr/>
          <p:nvPr/>
        </p:nvSpPr>
        <p:spPr>
          <a:xfrm>
            <a:off x="10515600" y="5486400"/>
            <a:ext cx="2221992" cy="3154680"/>
          </a:xfrm>
          <a:prstGeom prst="rect">
            <a:avLst/>
          </a:prstGeom>
          <a:noFill/>
          <a:ln w="76200" cap="flat">
            <a:solidFill>
              <a:srgbClr val="8DC648"/>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TextBox 7"/>
          <p:cNvSpPr txBox="1"/>
          <p:nvPr/>
        </p:nvSpPr>
        <p:spPr>
          <a:xfrm>
            <a:off x="395142" y="2716560"/>
            <a:ext cx="2650874" cy="28725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1200" b="0" i="0" u="none" strike="noStrike" cap="none" spc="0" normalizeH="0" baseline="0" dirty="0" smtClean="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rPr>
              <a:t>Automated alignment detection GUI</a:t>
            </a:r>
            <a:endParaRPr kumimoji="0" lang="en-US" sz="1200" b="0" i="0" u="none" strike="noStrike" cap="none" spc="0" normalizeH="0" baseline="0" dirty="0">
              <a:ln>
                <a:noFill/>
              </a:ln>
              <a:solidFill>
                <a:schemeClr val="tx1">
                  <a:lumMod val="75000"/>
                  <a:lumOff val="25000"/>
                </a:schemeClr>
              </a:solidFill>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23331049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par>
                          <p:cTn id="8" fill="hold">
                            <p:stCondLst>
                              <p:cond delay="2000"/>
                            </p:stCondLst>
                            <p:childTnLst>
                              <p:par>
                                <p:cTn id="9" presetID="6" presetClass="emph" presetSubtype="0" fill="hold" nodeType="afterEffect">
                                  <p:stCondLst>
                                    <p:cond delay="0"/>
                                  </p:stCondLst>
                                  <p:childTnLst>
                                    <p:animScale>
                                      <p:cBhvr>
                                        <p:cTn id="10" dur="2000" fill="hold"/>
                                        <p:tgtEl>
                                          <p:spTgt spid="6"/>
                                        </p:tgtEl>
                                      </p:cBhvr>
                                      <p:by x="120000" y="120000"/>
                                    </p:animScale>
                                  </p:childTnLst>
                                </p:cTn>
                              </p:par>
                              <p:par>
                                <p:cTn id="11" presetID="6" presetClass="emph" presetSubtype="0" fill="hold" grpId="0" nodeType="withEffect">
                                  <p:stCondLst>
                                    <p:cond delay="0"/>
                                  </p:stCondLst>
                                  <p:childTnLst>
                                    <p:animScale>
                                      <p:cBhvr>
                                        <p:cTn id="12" dur="2000" fill="hold"/>
                                        <p:tgtEl>
                                          <p:spTgt spid="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1173808" y="1420416"/>
            <a:ext cx="12570762" cy="80432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l" defTabSz="584200" eaLnBrk="1" fontAlgn="auto" latinLnBrk="0" hangingPunct="1">
              <a:lnSpc>
                <a:spcPct val="15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                                                Contents</a:t>
            </a:r>
            <a:endParaRPr kumimoji="0" lang="en-US" sz="28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50000"/>
              </a:lnSpc>
              <a:spcBef>
                <a:spcPts val="0"/>
              </a:spcBef>
              <a:spcAft>
                <a:spcPts val="0"/>
              </a:spcAft>
              <a:buClrTx/>
              <a:buSzPct val="75000"/>
              <a:buFont typeface="Arial" panose="020B0604020202020204" pitchFamily="34" charset="0"/>
              <a:buChar char="•"/>
              <a:tabLst/>
              <a:defRPr sz="1800"/>
            </a:pPr>
            <a:r>
              <a:rPr lang="en-US" sz="2400" b="1" dirty="0" smtClean="0">
                <a:latin typeface="Calibri" pitchFamily="34" charset="0"/>
              </a:rPr>
              <a:t>Introduction  </a:t>
            </a:r>
          </a:p>
          <a:p>
            <a:pPr lvl="8" indent="0" algn="just">
              <a:lnSpc>
                <a:spcPct val="150000"/>
              </a:lnSpc>
              <a:buSzPct val="75000"/>
              <a:defRPr sz="1800"/>
            </a:pPr>
            <a:r>
              <a:rPr lang="en-US" sz="2400" dirty="0">
                <a:latin typeface="Calibri" pitchFamily="34" charset="0"/>
              </a:rPr>
              <a:t>	</a:t>
            </a:r>
            <a:r>
              <a:rPr lang="en-US" sz="2400" dirty="0" smtClean="0">
                <a:latin typeface="Calibri" pitchFamily="34" charset="0"/>
              </a:rPr>
              <a:t>		</a:t>
            </a:r>
            <a:r>
              <a:rPr lang="en-US" sz="2400" dirty="0" smtClean="0">
                <a:solidFill>
                  <a:srgbClr val="282828"/>
                </a:solidFill>
                <a:latin typeface="Calibri" pitchFamily="34" charset="0"/>
              </a:rPr>
              <a:t>MRI-guided intervention</a:t>
            </a:r>
            <a:r>
              <a:rPr lang="en-US" sz="2400" dirty="0" smtClean="0">
                <a:latin typeface="Calibri" pitchFamily="34" charset="0"/>
              </a:rPr>
              <a:t>	</a:t>
            </a:r>
          </a:p>
          <a:p>
            <a:pPr marL="444500" marR="0" lvl="8" indent="-444500" algn="just" defTabSz="584200" eaLnBrk="1" fontAlgn="auto" latinLnBrk="0" hangingPunct="1">
              <a:lnSpc>
                <a:spcPct val="150000"/>
              </a:lnSpc>
              <a:spcBef>
                <a:spcPts val="0"/>
              </a:spcBef>
              <a:spcAft>
                <a:spcPts val="0"/>
              </a:spcAft>
              <a:buClrTx/>
              <a:buSzPct val="75000"/>
              <a:buFont typeface="Arial" panose="020B0604020202020204" pitchFamily="34" charset="0"/>
              <a:buChar char="•"/>
              <a:tabLst/>
              <a:defRPr sz="1800"/>
            </a:pPr>
            <a:r>
              <a:rPr lang="en-US" sz="2400" b="1" dirty="0" smtClean="0">
                <a:latin typeface="Calibri" pitchFamily="34" charset="0"/>
              </a:rPr>
              <a:t>Additively manufactured Z-frame</a:t>
            </a:r>
          </a:p>
          <a:p>
            <a:pPr lvl="8" indent="0" algn="just">
              <a:lnSpc>
                <a:spcPct val="150000"/>
              </a:lnSpc>
              <a:buSzPct val="75000"/>
              <a:defRPr sz="1800"/>
            </a:pPr>
            <a:r>
              <a:rPr lang="en-US" sz="2400" dirty="0">
                <a:latin typeface="Calibri" pitchFamily="34" charset="0"/>
                <a:cs typeface="Calibri" panose="020F0502020204030204" pitchFamily="34" charset="0"/>
              </a:rPr>
              <a:t>	</a:t>
            </a:r>
            <a:r>
              <a:rPr lang="en-US" sz="2400" dirty="0" smtClean="0">
                <a:latin typeface="Calibri" pitchFamily="34" charset="0"/>
                <a:cs typeface="Calibri" panose="020F0502020204030204" pitchFamily="34" charset="0"/>
              </a:rPr>
              <a:t>	 	</a:t>
            </a:r>
            <a:r>
              <a:rPr lang="en-US" sz="2400" dirty="0" smtClean="0">
                <a:solidFill>
                  <a:srgbClr val="282828"/>
                </a:solidFill>
                <a:latin typeface="Calibri" panose="020F0502020204030204" pitchFamily="34" charset="0"/>
                <a:cs typeface="Calibri" panose="020F0502020204030204" pitchFamily="34" charset="0"/>
              </a:rPr>
              <a:t>Z-frame </a:t>
            </a:r>
            <a:r>
              <a:rPr lang="en-US" sz="2400" dirty="0">
                <a:solidFill>
                  <a:srgbClr val="282828"/>
                </a:solidFill>
                <a:latin typeface="Calibri" panose="020F0502020204030204" pitchFamily="34" charset="0"/>
                <a:cs typeface="Calibri" panose="020F0502020204030204" pitchFamily="34" charset="0"/>
              </a:rPr>
              <a:t>marker </a:t>
            </a:r>
            <a:r>
              <a:rPr lang="en-US" sz="2400" dirty="0" smtClean="0">
                <a:solidFill>
                  <a:srgbClr val="282828"/>
                </a:solidFill>
                <a:latin typeface="Calibri" panose="020F0502020204030204" pitchFamily="34" charset="0"/>
                <a:cs typeface="Calibri" panose="020F0502020204030204" pitchFamily="34" charset="0"/>
              </a:rPr>
              <a:t>design and characterization </a:t>
            </a:r>
            <a:endParaRPr lang="en-US" sz="2400" dirty="0">
              <a:solidFill>
                <a:srgbClr val="282828"/>
              </a:solidFill>
              <a:latin typeface="Calibri" pitchFamily="34" charset="0"/>
            </a:endParaRPr>
          </a:p>
          <a:p>
            <a:pPr marL="444500" marR="0" lvl="8" indent="-444500" algn="just" defTabSz="584200" eaLnBrk="1" fontAlgn="auto" latinLnBrk="0" hangingPunct="1">
              <a:lnSpc>
                <a:spcPct val="150000"/>
              </a:lnSpc>
              <a:spcBef>
                <a:spcPts val="0"/>
              </a:spcBef>
              <a:spcAft>
                <a:spcPts val="0"/>
              </a:spcAft>
              <a:buClrTx/>
              <a:buSzPct val="75000"/>
              <a:buFont typeface="Arial" panose="020B0604020202020204" pitchFamily="34" charset="0"/>
              <a:buChar char="•"/>
              <a:tabLst/>
              <a:defRPr sz="1800"/>
            </a:pPr>
            <a:r>
              <a:rPr lang="en-US" sz="2400" dirty="0" smtClean="0">
                <a:latin typeface="Calibri" pitchFamily="34" charset="0"/>
              </a:rPr>
              <a:t> </a:t>
            </a:r>
            <a:r>
              <a:rPr lang="en-US" sz="2400" b="1" dirty="0" smtClean="0">
                <a:latin typeface="Calibri" pitchFamily="34" charset="0"/>
              </a:rPr>
              <a:t>Methodology</a:t>
            </a:r>
          </a:p>
          <a:p>
            <a:pPr marR="0" lvl="8" indent="0" algn="just" defTabSz="584200" eaLnBrk="1" fontAlgn="auto" latinLnBrk="0" hangingPunct="1">
              <a:lnSpc>
                <a:spcPct val="150000"/>
              </a:lnSpc>
              <a:spcBef>
                <a:spcPts val="0"/>
              </a:spcBef>
              <a:spcAft>
                <a:spcPts val="0"/>
              </a:spcAft>
              <a:buClrTx/>
              <a:buSzPct val="75000"/>
              <a:tabLst/>
              <a:defRPr sz="1800"/>
            </a:pPr>
            <a:r>
              <a:rPr lang="en-US" sz="2400" dirty="0" smtClean="0">
                <a:latin typeface="Calibri" pitchFamily="34" charset="0"/>
              </a:rPr>
              <a:t>			</a:t>
            </a:r>
            <a:r>
              <a:rPr lang="en-US" sz="2400" dirty="0" smtClean="0">
                <a:solidFill>
                  <a:srgbClr val="282828"/>
                </a:solidFill>
                <a:latin typeface="Calibri" pitchFamily="34" charset="0"/>
              </a:rPr>
              <a:t>Alignment workflow</a:t>
            </a:r>
          </a:p>
          <a:p>
            <a:pPr marR="0" lvl="8" indent="0" algn="just" defTabSz="584200" eaLnBrk="1" fontAlgn="auto" latinLnBrk="0" hangingPunct="1">
              <a:lnSpc>
                <a:spcPct val="150000"/>
              </a:lnSpc>
              <a:spcBef>
                <a:spcPts val="0"/>
              </a:spcBef>
              <a:spcAft>
                <a:spcPts val="0"/>
              </a:spcAft>
              <a:buClrTx/>
              <a:buSzPct val="75000"/>
              <a:tabLst/>
              <a:defRPr sz="1800"/>
            </a:pPr>
            <a:r>
              <a:rPr lang="en-US" sz="2400" dirty="0" smtClean="0">
                <a:solidFill>
                  <a:srgbClr val="282828"/>
                </a:solidFill>
                <a:latin typeface="Calibri" pitchFamily="34" charset="0"/>
              </a:rPr>
              <a:t>			Navigation workstation</a:t>
            </a:r>
          </a:p>
          <a:p>
            <a:pPr marR="0" lvl="8" indent="0" algn="just" defTabSz="584200" eaLnBrk="1" fontAlgn="auto" latinLnBrk="0" hangingPunct="1">
              <a:lnSpc>
                <a:spcPct val="150000"/>
              </a:lnSpc>
              <a:spcBef>
                <a:spcPts val="0"/>
              </a:spcBef>
              <a:spcAft>
                <a:spcPts val="0"/>
              </a:spcAft>
              <a:buClrTx/>
              <a:buSzPct val="75000"/>
              <a:tabLst/>
              <a:defRPr sz="1800"/>
            </a:pPr>
            <a:r>
              <a:rPr lang="en-US" sz="2400" dirty="0" smtClean="0">
                <a:solidFill>
                  <a:srgbClr val="282828"/>
                </a:solidFill>
                <a:latin typeface="Calibri" pitchFamily="34" charset="0"/>
              </a:rPr>
              <a:t>			Graphical user interface</a:t>
            </a:r>
            <a:endParaRPr lang="en-US" sz="2400" dirty="0">
              <a:solidFill>
                <a:srgbClr val="282828"/>
              </a:solidFill>
              <a:latin typeface="Calibri" pitchFamily="34" charset="0"/>
            </a:endParaRPr>
          </a:p>
          <a:p>
            <a:pPr marL="444500" marR="0" lvl="8" indent="-444500" algn="just" defTabSz="584200" eaLnBrk="1" fontAlgn="auto" latinLnBrk="0" hangingPunct="1">
              <a:lnSpc>
                <a:spcPct val="150000"/>
              </a:lnSpc>
              <a:spcBef>
                <a:spcPts val="0"/>
              </a:spcBef>
              <a:spcAft>
                <a:spcPts val="0"/>
              </a:spcAft>
              <a:buClrTx/>
              <a:buSzPct val="75000"/>
              <a:buFont typeface="Arial" panose="020B0604020202020204" pitchFamily="34" charset="0"/>
              <a:buChar char="•"/>
              <a:tabLst/>
              <a:defRPr sz="1800"/>
            </a:pPr>
            <a:r>
              <a:rPr lang="en-US" sz="2400" dirty="0" smtClean="0">
                <a:latin typeface="Calibri" pitchFamily="34" charset="0"/>
              </a:rPr>
              <a:t> </a:t>
            </a:r>
            <a:r>
              <a:rPr lang="en-US" sz="2400" b="1" dirty="0" smtClean="0">
                <a:latin typeface="Calibri" pitchFamily="34" charset="0"/>
              </a:rPr>
              <a:t>Testing and results</a:t>
            </a:r>
          </a:p>
          <a:p>
            <a:pPr lvl="8" indent="0" algn="just">
              <a:lnSpc>
                <a:spcPct val="150000"/>
              </a:lnSpc>
              <a:buSzPct val="75000"/>
              <a:defRPr sz="1800"/>
            </a:pPr>
            <a:r>
              <a:rPr lang="en-US" sz="2400" dirty="0">
                <a:latin typeface="Calibri" pitchFamily="34" charset="0"/>
              </a:rPr>
              <a:t>	</a:t>
            </a:r>
            <a:r>
              <a:rPr lang="en-US" sz="2400" dirty="0" smtClean="0">
                <a:latin typeface="Calibri" pitchFamily="34" charset="0"/>
              </a:rPr>
              <a:t>		</a:t>
            </a:r>
            <a:r>
              <a:rPr lang="en-US" sz="2400" dirty="0">
                <a:solidFill>
                  <a:srgbClr val="282828"/>
                </a:solidFill>
                <a:latin typeface="Calibri" pitchFamily="34" charset="0"/>
              </a:rPr>
              <a:t>Gold standard CAD </a:t>
            </a:r>
            <a:r>
              <a:rPr lang="en-US" sz="2400" dirty="0" smtClean="0">
                <a:solidFill>
                  <a:srgbClr val="282828"/>
                </a:solidFill>
                <a:latin typeface="Calibri" pitchFamily="34" charset="0"/>
              </a:rPr>
              <a:t>analysis</a:t>
            </a:r>
            <a:endParaRPr lang="en-US" sz="2400" dirty="0">
              <a:solidFill>
                <a:srgbClr val="282828"/>
              </a:solidFill>
              <a:latin typeface="Calibri" pitchFamily="34" charset="0"/>
            </a:endParaRPr>
          </a:p>
          <a:p>
            <a:pPr lvl="8" indent="0" algn="just">
              <a:lnSpc>
                <a:spcPct val="150000"/>
              </a:lnSpc>
              <a:buSzPct val="75000"/>
              <a:defRPr sz="1800"/>
            </a:pPr>
            <a:r>
              <a:rPr lang="en-US" sz="2400" dirty="0" smtClean="0">
                <a:solidFill>
                  <a:srgbClr val="282828"/>
                </a:solidFill>
                <a:latin typeface="Calibri" pitchFamily="34" charset="0"/>
              </a:rPr>
              <a:t>			Z-frame </a:t>
            </a:r>
            <a:r>
              <a:rPr lang="en-US" sz="2400" dirty="0">
                <a:solidFill>
                  <a:srgbClr val="282828"/>
                </a:solidFill>
                <a:latin typeface="Calibri" pitchFamily="34" charset="0"/>
              </a:rPr>
              <a:t>marker positioning </a:t>
            </a:r>
          </a:p>
          <a:p>
            <a:pPr lvl="8" indent="0" algn="just">
              <a:lnSpc>
                <a:spcPct val="150000"/>
              </a:lnSpc>
              <a:buSzPct val="75000"/>
              <a:defRPr sz="1800"/>
            </a:pPr>
            <a:r>
              <a:rPr lang="en-US" sz="2400" dirty="0" smtClean="0">
                <a:solidFill>
                  <a:srgbClr val="282828"/>
                </a:solidFill>
                <a:latin typeface="Calibri" pitchFamily="34" charset="0"/>
              </a:rPr>
              <a:t>			Phantom </a:t>
            </a:r>
            <a:r>
              <a:rPr lang="en-US" sz="2400" dirty="0">
                <a:solidFill>
                  <a:srgbClr val="282828"/>
                </a:solidFill>
                <a:latin typeface="Calibri" pitchFamily="34" charset="0"/>
              </a:rPr>
              <a:t>targeting test </a:t>
            </a:r>
          </a:p>
          <a:p>
            <a:pPr marL="444500" marR="0" lvl="8" indent="-444500" algn="just" defTabSz="584200" eaLnBrk="1" fontAlgn="auto" latinLnBrk="0" hangingPunct="1">
              <a:lnSpc>
                <a:spcPct val="150000"/>
              </a:lnSpc>
              <a:spcBef>
                <a:spcPts val="0"/>
              </a:spcBef>
              <a:spcAft>
                <a:spcPts val="0"/>
              </a:spcAft>
              <a:buClrTx/>
              <a:buSzPct val="75000"/>
              <a:buFont typeface="Arial" panose="020B0604020202020204" pitchFamily="34" charset="0"/>
              <a:buChar char="•"/>
              <a:tabLst/>
              <a:defRPr sz="1800"/>
            </a:pPr>
            <a:r>
              <a:rPr lang="en-US" sz="2400" dirty="0" smtClean="0">
                <a:latin typeface="Calibri" pitchFamily="34" charset="0"/>
              </a:rPr>
              <a:t> </a:t>
            </a:r>
            <a:r>
              <a:rPr lang="en-US" sz="2400" b="1" dirty="0" smtClean="0">
                <a:latin typeface="Calibri" pitchFamily="34" charset="0"/>
              </a:rPr>
              <a:t>Conclusion and outlook</a:t>
            </a:r>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21125" t="22683" r="23751" b="18255"/>
          <a:stretch/>
        </p:blipFill>
        <p:spPr>
          <a:xfrm>
            <a:off x="8950672" y="2860576"/>
            <a:ext cx="3264408" cy="6217920"/>
          </a:xfrm>
          <a:prstGeom prst="rect">
            <a:avLst/>
          </a:prstGeom>
        </p:spPr>
      </p:pic>
    </p:spTree>
    <p:extLst>
      <p:ext uri="{BB962C8B-B14F-4D97-AF65-F5344CB8AC3E}">
        <p14:creationId xmlns:p14="http://schemas.microsoft.com/office/powerpoint/2010/main" val="158099418"/>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335216" cy="767389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lvl="0">
              <a:defRPr sz="1800"/>
            </a:pPr>
            <a:r>
              <a:rPr lang="de-DE" sz="3200" b="1" dirty="0">
                <a:latin typeface="Calibri" panose="020F0502020204030204" pitchFamily="34" charset="0"/>
                <a:ea typeface="Helvetica"/>
                <a:cs typeface="Helvetica"/>
                <a:sym typeface="Helvetica"/>
              </a:rPr>
              <a:t>Testing and </a:t>
            </a:r>
            <a:r>
              <a:rPr lang="de-DE" sz="3200" b="1" dirty="0" smtClean="0">
                <a:latin typeface="Calibri" panose="020F0502020204030204" pitchFamily="34" charset="0"/>
                <a:ea typeface="Helvetica"/>
                <a:cs typeface="Helvetica"/>
                <a:sym typeface="Helvetica"/>
              </a:rPr>
              <a:t>analysis</a:t>
            </a:r>
          </a:p>
          <a:p>
            <a:pPr lvl="0">
              <a:defRPr sz="1800"/>
            </a:pPr>
            <a:r>
              <a:rPr lang="de-DE" sz="3200" b="1" dirty="0" smtClean="0">
                <a:latin typeface="Calibri" panose="020F0502020204030204" pitchFamily="34" charset="0"/>
                <a:ea typeface="Helvetica"/>
                <a:cs typeface="Helvetica"/>
                <a:sym typeface="Helvetica"/>
              </a:rPr>
              <a:t>Sources of error</a:t>
            </a:r>
          </a:p>
          <a:p>
            <a:pPr lvl="0">
              <a:defRPr sz="1800"/>
            </a:pPr>
            <a:endParaRPr lang="de-DE" sz="3200" b="1" dirty="0">
              <a:latin typeface="Calibri" panose="020F0502020204030204" pitchFamily="34" charset="0"/>
              <a:ea typeface="Helvetica"/>
              <a:cs typeface="Helvetica"/>
              <a:sym typeface="Helvetica"/>
            </a:endParaRPr>
          </a:p>
          <a:p>
            <a:pPr marL="342900" indent="-342900" algn="l" rtl="0" latinLnBrk="1" hangingPunct="0">
              <a:lnSpc>
                <a:spcPct val="300000"/>
              </a:lnSpc>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Alignment detection algorithm </a:t>
            </a:r>
          </a:p>
          <a:p>
            <a:pPr marL="342900" indent="-342900" algn="l" rtl="0" latinLnBrk="1" hangingPunct="0">
              <a:lnSpc>
                <a:spcPct val="300000"/>
              </a:lnSpc>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Capture device resolution</a:t>
            </a:r>
          </a:p>
          <a:p>
            <a:pPr marL="342900" indent="-342900" algn="l" rtl="0" latinLnBrk="1" hangingPunct="0">
              <a:lnSpc>
                <a:spcPct val="300000"/>
              </a:lnSpc>
              <a:buFont typeface="Arial" panose="020B0604020202020204" pitchFamily="34" charset="0"/>
              <a:buChar char="•"/>
            </a:pPr>
            <a:r>
              <a:rPr lang="en-US" sz="2400" dirty="0" smtClean="0">
                <a:solidFill>
                  <a:srgbClr val="000000"/>
                </a:solidFill>
                <a:latin typeface="Calibri" panose="020F0502020204030204" pitchFamily="34" charset="0"/>
                <a:cs typeface="Calibri" panose="020F0502020204030204" pitchFamily="34" charset="0"/>
              </a:rPr>
              <a:t>MR-imaging</a:t>
            </a:r>
            <a:r>
              <a:rPr lang="en-US" sz="2400" dirty="0">
                <a:solidFill>
                  <a:srgbClr val="000000"/>
                </a:solidFill>
                <a:latin typeface="Calibri" panose="020F0502020204030204" pitchFamily="34" charset="0"/>
                <a:cs typeface="Calibri" panose="020F0502020204030204" pitchFamily="34" charset="0"/>
              </a:rPr>
              <a:t> </a:t>
            </a:r>
            <a:r>
              <a:rPr lang="en-US" sz="2400" dirty="0" smtClean="0">
                <a:solidFill>
                  <a:srgbClr val="000000"/>
                </a:solidFill>
                <a:latin typeface="Calibri" panose="020F0502020204030204" pitchFamily="34" charset="0"/>
                <a:cs typeface="Calibri" panose="020F0502020204030204" pitchFamily="34" charset="0"/>
              </a:rPr>
              <a:t>artifacts</a:t>
            </a:r>
            <a:endParaRPr lang="en-US" sz="2400" dirty="0">
              <a:solidFill>
                <a:srgbClr val="000000"/>
              </a:solidFill>
              <a:latin typeface="Calibri" panose="020F0502020204030204" pitchFamily="34" charset="0"/>
              <a:cs typeface="Calibri" panose="020F0502020204030204" pitchFamily="34" charset="0"/>
            </a:endParaRPr>
          </a:p>
          <a:p>
            <a:pPr marL="342900" indent="-342900" algn="l" rtl="0" latinLnBrk="1" hangingPunct="0">
              <a:lnSpc>
                <a:spcPct val="300000"/>
              </a:lnSpc>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Z-frame printing </a:t>
            </a:r>
            <a:r>
              <a:rPr lang="en-US" sz="2400" dirty="0" smtClean="0">
                <a:solidFill>
                  <a:srgbClr val="000000"/>
                </a:solidFill>
                <a:latin typeface="Calibri" panose="020F0502020204030204" pitchFamily="34" charset="0"/>
                <a:cs typeface="Calibri" panose="020F0502020204030204" pitchFamily="34" charset="0"/>
              </a:rPr>
              <a:t>artifact (air bubbles)</a:t>
            </a:r>
            <a:endParaRPr lang="en-US" sz="2400" dirty="0">
              <a:solidFill>
                <a:srgbClr val="000000"/>
              </a:solidFill>
              <a:latin typeface="Calibri" panose="020F0502020204030204" pitchFamily="34" charset="0"/>
              <a:cs typeface="Calibri" panose="020F0502020204030204" pitchFamily="34" charset="0"/>
            </a:endParaRPr>
          </a:p>
          <a:p>
            <a:pPr marL="342900" indent="-342900" algn="l" rtl="0" latinLnBrk="1" hangingPunct="0">
              <a:lnSpc>
                <a:spcPct val="300000"/>
              </a:lnSpc>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positioning </a:t>
            </a:r>
            <a:r>
              <a:rPr lang="en-US" sz="2400" dirty="0" smtClean="0">
                <a:solidFill>
                  <a:srgbClr val="000000"/>
                </a:solidFill>
                <a:latin typeface="Calibri" panose="020F0502020204030204" pitchFamily="34" charset="0"/>
                <a:cs typeface="Calibri" panose="020F0502020204030204" pitchFamily="34" charset="0"/>
              </a:rPr>
              <a:t>frame accuracy</a:t>
            </a:r>
            <a:endParaRPr lang="en-US" sz="2400" dirty="0">
              <a:solidFill>
                <a:srgbClr val="000000"/>
              </a:solidFill>
              <a:latin typeface="Calibri" panose="020F0502020204030204" pitchFamily="34" charset="0"/>
              <a:cs typeface="Calibri" panose="020F0502020204030204" pitchFamily="34" charset="0"/>
            </a:endParaRPr>
          </a:p>
          <a:p>
            <a:pPr marR="0" lvl="8" indent="0" algn="just" defTabSz="584200" eaLnBrk="1" fontAlgn="auto" latinLnBrk="0" hangingPunct="1">
              <a:lnSpc>
                <a:spcPct val="150000"/>
              </a:lnSpc>
              <a:spcBef>
                <a:spcPts val="0"/>
              </a:spcBef>
              <a:spcAft>
                <a:spcPts val="0"/>
              </a:spcAft>
              <a:buClrTx/>
              <a:buSzPct val="75000"/>
              <a:tabLst/>
              <a:defRPr sz="1800"/>
            </a:pPr>
            <a:endParaRPr lang="en-US" sz="2400" dirty="0" smtClean="0">
              <a:latin typeface="Calibri" pitchFamily="34" charset="0"/>
            </a:endParaRPr>
          </a:p>
        </p:txBody>
      </p:sp>
    </p:spTree>
    <p:extLst>
      <p:ext uri="{BB962C8B-B14F-4D97-AF65-F5344CB8AC3E}">
        <p14:creationId xmlns:p14="http://schemas.microsoft.com/office/powerpoint/2010/main" val="2539558827"/>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478079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Testing and analysis</a:t>
            </a:r>
          </a:p>
          <a:p>
            <a:pPr marL="0" marR="0" lvl="0" indent="0" defTabSz="584200" eaLnBrk="1" fontAlgn="auto" latinLnBrk="0" hangingPunct="1">
              <a:lnSpc>
                <a:spcPct val="100000"/>
              </a:lnSpc>
              <a:spcBef>
                <a:spcPts val="0"/>
              </a:spcBef>
              <a:spcAft>
                <a:spcPts val="0"/>
              </a:spcAft>
              <a:buClrTx/>
              <a:buSzTx/>
              <a:buFontTx/>
              <a:buNone/>
              <a:tabLst/>
              <a:defRPr sz="1800"/>
            </a:pPr>
            <a:r>
              <a:rPr kumimoji="0" lang="de-DE" sz="3200" b="1" i="0" u="none" strike="noStrike" kern="0" cap="none" spc="0" normalizeH="0" baseline="0" dirty="0" smtClean="0">
                <a:ln>
                  <a:noFill/>
                </a:ln>
                <a:solidFill>
                  <a:sysClr val="windowText" lastClr="000000"/>
                </a:solidFill>
                <a:effectLst/>
                <a:uLnTx/>
                <a:uFillTx/>
                <a:latin typeface="Calibri" panose="020F0502020204030204" pitchFamily="34" charset="0"/>
                <a:ea typeface="Helvetica"/>
                <a:cs typeface="Helvetica"/>
                <a:sym typeface="Helvetica"/>
              </a:rPr>
              <a:t>Scenarios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lvl="8" indent="0" algn="just">
              <a:buSzPct val="75000"/>
              <a:defRPr sz="1800"/>
            </a:pPr>
            <a:r>
              <a:rPr lang="en-US" sz="2400" dirty="0" smtClean="0">
                <a:latin typeface="Calibri" pitchFamily="34" charset="0"/>
              </a:rPr>
              <a:t>Scenario 1: Gold </a:t>
            </a:r>
            <a:r>
              <a:rPr lang="en-US" sz="2400" dirty="0">
                <a:latin typeface="Calibri" pitchFamily="34" charset="0"/>
              </a:rPr>
              <a:t>standard CAD analysis</a:t>
            </a: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lvl="8" indent="0" algn="just">
              <a:buSzPct val="75000"/>
              <a:defRPr sz="1800"/>
            </a:pPr>
            <a:r>
              <a:rPr lang="en-US" sz="2400" dirty="0">
                <a:latin typeface="Calibri" pitchFamily="34" charset="0"/>
              </a:rPr>
              <a:t>Scenario </a:t>
            </a:r>
            <a:r>
              <a:rPr lang="en-US" sz="2400" dirty="0" smtClean="0">
                <a:latin typeface="Calibri" pitchFamily="34" charset="0"/>
              </a:rPr>
              <a:t>2: Z-frame marker positioning </a:t>
            </a:r>
          </a:p>
          <a:p>
            <a:pPr lvl="8" indent="0" algn="just">
              <a:buSzPct val="75000"/>
              <a:defRPr sz="1800"/>
            </a:pPr>
            <a:r>
              <a:rPr lang="en-US" sz="2400" dirty="0" smtClean="0">
                <a:latin typeface="Calibri" pitchFamily="34" charset="0"/>
              </a:rPr>
              <a:t>using an MR-compatible rotary frame</a:t>
            </a:r>
          </a:p>
          <a:p>
            <a:pPr marR="0" lvl="8" indent="0" algn="just" defTabSz="584200" eaLnBrk="1" fontAlgn="auto" latinLnBrk="0" hangingPunct="1">
              <a:lnSpc>
                <a:spcPct val="100000"/>
              </a:lnSpc>
              <a:spcBef>
                <a:spcPts val="0"/>
              </a:spcBef>
              <a:spcAft>
                <a:spcPts val="0"/>
              </a:spcAft>
              <a:buClrTx/>
              <a:buSzPct val="75000"/>
              <a:tabLst/>
              <a:defRPr sz="1800"/>
            </a:pPr>
            <a:r>
              <a:rPr lang="en-US" sz="2400" dirty="0" smtClean="0">
                <a:latin typeface="Calibri" pitchFamily="34" charset="0"/>
              </a:rPr>
              <a:t>	</a:t>
            </a:r>
            <a:endParaRPr lang="en-US" sz="2400" dirty="0">
              <a:latin typeface="Calibri" pitchFamily="34" charset="0"/>
            </a:endParaRPr>
          </a:p>
          <a:p>
            <a:pPr lvl="8" indent="0" algn="just">
              <a:buSzPct val="75000"/>
              <a:defRPr sz="1800"/>
            </a:pPr>
            <a:r>
              <a:rPr lang="en-US" sz="2400" dirty="0">
                <a:latin typeface="Calibri" pitchFamily="34" charset="0"/>
              </a:rPr>
              <a:t>Scenario </a:t>
            </a:r>
            <a:r>
              <a:rPr lang="en-US" sz="2400" dirty="0" smtClean="0">
                <a:latin typeface="Calibri" pitchFamily="34" charset="0"/>
              </a:rPr>
              <a:t>3: Phantom targeting test </a:t>
            </a:r>
            <a:endParaRPr lang="en-US" sz="2400" dirty="0">
              <a:latin typeface="Calibri" pitchFamily="34" charset="0"/>
            </a:endParaRPr>
          </a:p>
          <a:p>
            <a:pPr lvl="8" indent="0" algn="just">
              <a:buSzPct val="75000"/>
              <a:defRPr sz="1800"/>
            </a:pPr>
            <a:endParaRPr lang="en-US" sz="2400" dirty="0">
              <a:latin typeface="Calibri" pitchFamily="34" charset="0"/>
            </a:endParaRPr>
          </a:p>
          <a:p>
            <a:pPr lvl="8" indent="0" algn="just">
              <a:buSzPct val="75000"/>
              <a:defRPr sz="1800"/>
            </a:pPr>
            <a:r>
              <a:rPr lang="en-US" sz="2400" dirty="0" smtClean="0">
                <a:latin typeface="Calibri" pitchFamily="34" charset="0"/>
              </a:rPr>
              <a:t>		</a:t>
            </a:r>
            <a:endParaRPr lang="en-US" sz="2400" dirty="0">
              <a:latin typeface="Calibri" pitchFamily="34" charset="0"/>
            </a:endParaRPr>
          </a:p>
          <a:p>
            <a:pPr lvl="8" indent="0" algn="just">
              <a:buSzPct val="75000"/>
              <a:defRPr sz="1800"/>
            </a:pPr>
            <a:endParaRPr lang="en-US" sz="2400" dirty="0">
              <a:latin typeface="Calibri"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41929" y="2912976"/>
            <a:ext cx="3150477" cy="32004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3857" t="31104" r="48664" b="30423"/>
          <a:stretch/>
        </p:blipFill>
        <p:spPr>
          <a:xfrm>
            <a:off x="-4368121" y="7622864"/>
            <a:ext cx="2444162" cy="2468880"/>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18994" t="17697" r="62180" b="14929"/>
          <a:stretch/>
        </p:blipFill>
        <p:spPr>
          <a:xfrm rot="10800000">
            <a:off x="6160711" y="2912976"/>
            <a:ext cx="3260709" cy="3200400"/>
          </a:xfrm>
          <a:prstGeom prst="rect">
            <a:avLst/>
          </a:prstGeom>
        </p:spPr>
      </p:pic>
      <p:sp>
        <p:nvSpPr>
          <p:cNvPr id="9" name="Rectangle 8"/>
          <p:cNvSpPr/>
          <p:nvPr/>
        </p:nvSpPr>
        <p:spPr>
          <a:xfrm>
            <a:off x="215856" y="6706612"/>
            <a:ext cx="12182950" cy="3046988"/>
          </a:xfrm>
          <a:prstGeom prst="rect">
            <a:avLst/>
          </a:prstGeom>
        </p:spPr>
        <p:txBody>
          <a:bodyPr wrap="square">
            <a:spAutoFit/>
          </a:bodyPr>
          <a:lstStyle/>
          <a:p>
            <a:pPr marL="342900" lvl="8" indent="-342900" algn="just">
              <a:buSzPct val="75000"/>
              <a:buFont typeface="Arial" panose="020B0604020202020204" pitchFamily="34" charset="0"/>
              <a:buChar char="•"/>
              <a:defRPr sz="1800"/>
            </a:pPr>
            <a:r>
              <a:rPr lang="en-US" sz="2400" dirty="0">
                <a:solidFill>
                  <a:schemeClr val="tx1"/>
                </a:solidFill>
                <a:latin typeface="Calibri" pitchFamily="34" charset="0"/>
              </a:rPr>
              <a:t>Rotation of the Z-frame around the x-axis</a:t>
            </a:r>
          </a:p>
          <a:p>
            <a:pPr lvl="8" indent="0" algn="just">
              <a:buSzPct val="75000"/>
              <a:defRPr sz="1800"/>
            </a:pPr>
            <a:r>
              <a:rPr lang="en-US" sz="2400" dirty="0">
                <a:solidFill>
                  <a:schemeClr val="tx1"/>
                </a:solidFill>
                <a:latin typeface="Calibri" pitchFamily="34" charset="0"/>
              </a:rPr>
              <a:t>			</a:t>
            </a:r>
            <a:endParaRPr lang="en-US" sz="2400" dirty="0" smtClean="0">
              <a:solidFill>
                <a:schemeClr val="tx1"/>
              </a:solidFill>
              <a:latin typeface="Calibri" pitchFamily="34" charset="0"/>
            </a:endParaRPr>
          </a:p>
          <a:p>
            <a:pPr marL="342900" lvl="8" indent="-342900" algn="just">
              <a:buSzPct val="75000"/>
              <a:buFont typeface="Arial" panose="020B0604020202020204" pitchFamily="34" charset="0"/>
              <a:buChar char="•"/>
              <a:defRPr sz="1800"/>
            </a:pPr>
            <a:r>
              <a:rPr lang="en-US" sz="2400" dirty="0" smtClean="0">
                <a:solidFill>
                  <a:schemeClr val="tx1"/>
                </a:solidFill>
                <a:latin typeface="Calibri" pitchFamily="34" charset="0"/>
              </a:rPr>
              <a:t>Rotation </a:t>
            </a:r>
            <a:r>
              <a:rPr lang="en-US" sz="2400" dirty="0">
                <a:solidFill>
                  <a:schemeClr val="tx1"/>
                </a:solidFill>
                <a:latin typeface="Calibri" pitchFamily="34" charset="0"/>
              </a:rPr>
              <a:t>of the Z-frame around the y-axis</a:t>
            </a:r>
          </a:p>
          <a:p>
            <a:pPr lvl="8" indent="0" algn="just">
              <a:buSzPct val="75000"/>
              <a:defRPr sz="1800"/>
            </a:pPr>
            <a:r>
              <a:rPr lang="en-US" sz="2400" dirty="0">
                <a:solidFill>
                  <a:schemeClr val="tx1"/>
                </a:solidFill>
                <a:latin typeface="Calibri" pitchFamily="34" charset="0"/>
              </a:rPr>
              <a:t>			</a:t>
            </a:r>
            <a:endParaRPr lang="en-US" sz="2400" dirty="0" smtClean="0">
              <a:solidFill>
                <a:schemeClr val="tx1"/>
              </a:solidFill>
              <a:latin typeface="Calibri" pitchFamily="34" charset="0"/>
            </a:endParaRPr>
          </a:p>
          <a:p>
            <a:pPr marL="342900" lvl="8" indent="-342900" algn="just">
              <a:buSzPct val="75000"/>
              <a:buFont typeface="Arial" panose="020B0604020202020204" pitchFamily="34" charset="0"/>
              <a:buChar char="•"/>
              <a:defRPr sz="1800"/>
            </a:pPr>
            <a:r>
              <a:rPr lang="en-US" sz="2400" dirty="0" smtClean="0">
                <a:solidFill>
                  <a:schemeClr val="tx1"/>
                </a:solidFill>
                <a:latin typeface="Calibri" pitchFamily="34" charset="0"/>
              </a:rPr>
              <a:t>Rotation </a:t>
            </a:r>
            <a:r>
              <a:rPr lang="en-US" sz="2400" dirty="0">
                <a:solidFill>
                  <a:schemeClr val="tx1"/>
                </a:solidFill>
                <a:latin typeface="Calibri" pitchFamily="34" charset="0"/>
              </a:rPr>
              <a:t>of the Z-frame around both the x- and y-axis with the same orientation</a:t>
            </a:r>
          </a:p>
          <a:p>
            <a:pPr lvl="8" indent="0" algn="just">
              <a:buSzPct val="75000"/>
              <a:defRPr sz="1800"/>
            </a:pPr>
            <a:r>
              <a:rPr lang="en-US" sz="2400" dirty="0">
                <a:solidFill>
                  <a:schemeClr val="tx1"/>
                </a:solidFill>
                <a:latin typeface="Calibri" pitchFamily="34" charset="0"/>
              </a:rPr>
              <a:t>			</a:t>
            </a:r>
            <a:endParaRPr lang="en-US" sz="2400" dirty="0" smtClean="0">
              <a:solidFill>
                <a:schemeClr val="tx1"/>
              </a:solidFill>
              <a:latin typeface="Calibri" pitchFamily="34" charset="0"/>
            </a:endParaRPr>
          </a:p>
          <a:p>
            <a:pPr marL="342900" lvl="8" indent="-342900" algn="just">
              <a:buSzPct val="75000"/>
              <a:buFont typeface="Arial" panose="020B0604020202020204" pitchFamily="34" charset="0"/>
              <a:buChar char="•"/>
              <a:defRPr sz="1800"/>
            </a:pPr>
            <a:r>
              <a:rPr lang="en-US" sz="2400" dirty="0" smtClean="0">
                <a:solidFill>
                  <a:schemeClr val="tx1"/>
                </a:solidFill>
                <a:latin typeface="Calibri" pitchFamily="34" charset="0"/>
              </a:rPr>
              <a:t>Rotation </a:t>
            </a:r>
            <a:r>
              <a:rPr lang="en-US" sz="2400" dirty="0">
                <a:solidFill>
                  <a:schemeClr val="tx1"/>
                </a:solidFill>
                <a:latin typeface="Calibri" pitchFamily="34" charset="0"/>
              </a:rPr>
              <a:t>of the Z-frame around both the x- and y-axis with the opposite orientation</a:t>
            </a:r>
          </a:p>
          <a:p>
            <a:pPr lvl="8" indent="0" algn="just">
              <a:buSzPct val="75000"/>
              <a:defRPr sz="1800"/>
            </a:pPr>
            <a:r>
              <a:rPr lang="en-US" sz="2400" dirty="0">
                <a:solidFill>
                  <a:schemeClr val="bg2">
                    <a:lumMod val="50000"/>
                  </a:schemeClr>
                </a:solidFill>
                <a:latin typeface="Calibri" pitchFamily="34" charset="0"/>
              </a:rPr>
              <a:t>			</a:t>
            </a:r>
            <a:endParaRPr lang="en-US" sz="2400" dirty="0" smtClean="0">
              <a:solidFill>
                <a:schemeClr val="bg2">
                  <a:lumMod val="50000"/>
                </a:schemeClr>
              </a:solidFill>
              <a:latin typeface="Calibri" pitchFamily="34" charset="0"/>
            </a:endParaRPr>
          </a:p>
        </p:txBody>
      </p:sp>
      <p:pic>
        <p:nvPicPr>
          <p:cNvPr id="5" name="Picture 4"/>
          <p:cNvPicPr>
            <a:picLocks noChangeAspect="1"/>
          </p:cNvPicPr>
          <p:nvPr/>
        </p:nvPicPr>
        <p:blipFill rotWithShape="1">
          <a:blip r:embed="rId6"/>
          <a:srcRect l="22329" t="23422" r="27309" b="7673"/>
          <a:stretch/>
        </p:blipFill>
        <p:spPr>
          <a:xfrm>
            <a:off x="6122218" y="2912976"/>
            <a:ext cx="6537961" cy="5029200"/>
          </a:xfrm>
          <a:prstGeom prst="rect">
            <a:avLst/>
          </a:prstGeom>
        </p:spPr>
      </p:pic>
      <p:sp>
        <p:nvSpPr>
          <p:cNvPr id="8" name="Rectangle 7"/>
          <p:cNvSpPr/>
          <p:nvPr/>
        </p:nvSpPr>
        <p:spPr>
          <a:xfrm>
            <a:off x="5961531" y="2594856"/>
            <a:ext cx="6768669" cy="7037040"/>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Rectangle 9"/>
          <p:cNvSpPr/>
          <p:nvPr/>
        </p:nvSpPr>
        <p:spPr>
          <a:xfrm>
            <a:off x="215856" y="6388968"/>
            <a:ext cx="5941188" cy="3105845"/>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l="43648" t="35646" r="43885" b="40483"/>
          <a:stretch/>
        </p:blipFill>
        <p:spPr>
          <a:xfrm rot="5400000">
            <a:off x="951459" y="5610456"/>
            <a:ext cx="3375113" cy="4846320"/>
          </a:xfrm>
          <a:prstGeom prst="rect">
            <a:avLst/>
          </a:prstGeom>
        </p:spPr>
      </p:pic>
      <p:pic>
        <p:nvPicPr>
          <p:cNvPr id="6" name="Picture 5"/>
          <p:cNvPicPr>
            <a:picLocks noChangeAspect="1"/>
          </p:cNvPicPr>
          <p:nvPr/>
        </p:nvPicPr>
        <p:blipFill rotWithShape="1">
          <a:blip r:embed="rId8"/>
          <a:srcRect l="17728" t="17997" r="25402" b="6688"/>
          <a:stretch/>
        </p:blipFill>
        <p:spPr>
          <a:xfrm>
            <a:off x="5730089" y="2821536"/>
            <a:ext cx="7000111" cy="5212080"/>
          </a:xfrm>
          <a:prstGeom prst="rect">
            <a:avLst/>
          </a:prstGeom>
        </p:spPr>
      </p:pic>
    </p:spTree>
    <p:extLst>
      <p:ext uri="{BB962C8B-B14F-4D97-AF65-F5344CB8AC3E}">
        <p14:creationId xmlns:p14="http://schemas.microsoft.com/office/powerpoint/2010/main" val="41022940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5" presetClass="emph" presetSubtype="0" nodeType="withEffect">
                                  <p:stCondLst>
                                    <p:cond delay="0"/>
                                  </p:stCondLst>
                                  <p:iterate type="lt">
                                    <p:tmAbs val="25"/>
                                  </p:iterate>
                                  <p:childTnLst>
                                    <p:set>
                                      <p:cBhvr override="childStyle">
                                        <p:cTn id="10" dur="indefinite"/>
                                        <p:tgtEl>
                                          <p:spTgt spid="11">
                                            <p:txEl>
                                              <p:pRg st="3" end="3"/>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5" presetClass="emph" presetSubtype="0" nodeType="withEffect">
                                  <p:stCondLst>
                                    <p:cond delay="0"/>
                                  </p:stCondLst>
                                  <p:iterate type="lt">
                                    <p:tmAbs val="25"/>
                                  </p:iterate>
                                  <p:childTnLst>
                                    <p:set>
                                      <p:cBhvr override="childStyle">
                                        <p:cTn id="16" dur="indefinite"/>
                                        <p:tgtEl>
                                          <p:spTgt spid="11">
                                            <p:txEl>
                                              <p:pRg st="5" end="5"/>
                                            </p:txEl>
                                          </p:spTgt>
                                        </p:tgtEl>
                                        <p:attrNameLst>
                                          <p:attrName>style.fontWeight</p:attrName>
                                        </p:attrNameLst>
                                      </p:cBhvr>
                                      <p:to>
                                        <p:strVal val="bold"/>
                                      </p:to>
                                    </p:set>
                                  </p:childTnLst>
                                </p:cTn>
                              </p:par>
                              <p:par>
                                <p:cTn id="17" presetID="15" presetClass="emph" presetSubtype="0" nodeType="withEffect">
                                  <p:stCondLst>
                                    <p:cond delay="0"/>
                                  </p:stCondLst>
                                  <p:iterate type="lt">
                                    <p:tmAbs val="25"/>
                                  </p:iterate>
                                  <p:childTnLst>
                                    <p:set>
                                      <p:cBhvr override="childStyle">
                                        <p:cTn id="18" dur="indefinite"/>
                                        <p:tgtEl>
                                          <p:spTgt spid="11">
                                            <p:txEl>
                                              <p:pRg st="6" end="6"/>
                                            </p:txEl>
                                          </p:spTgt>
                                        </p:tgtEl>
                                        <p:attrNameLst>
                                          <p:attrName>style.fontWeight</p:attrName>
                                        </p:attrNameLst>
                                      </p:cBhvr>
                                      <p:to>
                                        <p:strVal val="bold"/>
                                      </p:to>
                                    </p:set>
                                  </p:childTnLst>
                                </p:cTn>
                              </p:par>
                            </p:childTnLst>
                          </p:cTn>
                        </p:par>
                      </p:childTnLst>
                    </p:cTn>
                  </p:par>
                  <p:par>
                    <p:cTn id="19" fill="hold">
                      <p:stCondLst>
                        <p:cond delay="indefinite"/>
                      </p:stCondLst>
                      <p:childTnLst>
                        <p:par>
                          <p:cTn id="20" fill="hold">
                            <p:stCondLst>
                              <p:cond delay="0"/>
                            </p:stCondLst>
                            <p:childTnLst>
                              <p:par>
                                <p:cTn id="21" presetID="15" presetClass="emph" presetSubtype="0" nodeType="clickEffect">
                                  <p:stCondLst>
                                    <p:cond delay="0"/>
                                  </p:stCondLst>
                                  <p:iterate type="lt">
                                    <p:tmAbs val="25"/>
                                  </p:iterate>
                                  <p:childTnLst>
                                    <p:set>
                                      <p:cBhvr override="childStyle">
                                        <p:cTn id="22" dur="indefinite"/>
                                        <p:tgtEl>
                                          <p:spTgt spid="11">
                                            <p:txEl>
                                              <p:pRg st="8" end="8"/>
                                            </p:txEl>
                                          </p:spTgt>
                                        </p:tgtEl>
                                        <p:attrNameLst>
                                          <p:attrName>style.fontWeight</p:attrName>
                                        </p:attrNameLst>
                                      </p:cBhvr>
                                      <p:to>
                                        <p:strVal val="bold"/>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a:defRPr sz="1800"/>
            </a:pPr>
            <a:r>
              <a:rPr lang="en-US" sz="3200" b="1" dirty="0">
                <a:latin typeface="Calibri" pitchFamily="34" charset="0"/>
              </a:rPr>
              <a:t>Result analysis: Scenarios </a:t>
            </a:r>
            <a:r>
              <a:rPr lang="en-US" sz="3200" b="1" dirty="0" smtClean="0">
                <a:latin typeface="Calibri" pitchFamily="34" charset="0"/>
              </a:rPr>
              <a:t>CAD ………. </a:t>
            </a:r>
            <a:r>
              <a:rPr lang="en-US" sz="3200" b="1" dirty="0">
                <a:latin typeface="Calibri" pitchFamily="34" charset="0"/>
              </a:rPr>
              <a:t>and 2 </a:t>
            </a:r>
            <a:endParaRPr lang="en-US" sz="3200" b="1" dirty="0" smtClean="0">
              <a:latin typeface="Calibri" pitchFamily="34" charset="0"/>
            </a:endParaRPr>
          </a:p>
          <a:p>
            <a:pPr>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sp>
        <p:nvSpPr>
          <p:cNvPr id="13" name="Rectangle 12"/>
          <p:cNvSpPr/>
          <p:nvPr/>
        </p:nvSpPr>
        <p:spPr>
          <a:xfrm>
            <a:off x="8892892" y="6749008"/>
            <a:ext cx="491615" cy="351953"/>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chemeClr val="tx1">
                  <a:lumMod val="50000"/>
                  <a:lumOff val="50000"/>
                </a:schemeClr>
              </a:solidFill>
              <a:effectLst/>
              <a:uFillTx/>
              <a:latin typeface="+mn-lt"/>
              <a:ea typeface="+mn-ea"/>
              <a:cs typeface="+mn-cs"/>
              <a:sym typeface="Helvetica Light"/>
            </a:endParaRPr>
          </a:p>
        </p:txBody>
      </p:sp>
      <p:pic>
        <p:nvPicPr>
          <p:cNvPr id="8" name="Picture 7"/>
          <p:cNvPicPr>
            <a:picLocks noChangeAspect="1"/>
          </p:cNvPicPr>
          <p:nvPr/>
        </p:nvPicPr>
        <p:blipFill rotWithShape="1">
          <a:blip r:embed="rId3"/>
          <a:srcRect l="16241" t="23422" r="42252" b="9641"/>
          <a:stretch/>
        </p:blipFill>
        <p:spPr>
          <a:xfrm>
            <a:off x="741759" y="2428528"/>
            <a:ext cx="3731557" cy="3383280"/>
          </a:xfrm>
          <a:prstGeom prst="rect">
            <a:avLst/>
          </a:prstGeom>
        </p:spPr>
      </p:pic>
      <p:pic>
        <p:nvPicPr>
          <p:cNvPr id="14" name="Picture 13"/>
          <p:cNvPicPr>
            <a:picLocks noChangeAspect="1"/>
          </p:cNvPicPr>
          <p:nvPr/>
        </p:nvPicPr>
        <p:blipFill rotWithShape="1">
          <a:blip r:embed="rId4"/>
          <a:srcRect l="16241" t="25321" r="42806" b="12594"/>
          <a:stretch/>
        </p:blipFill>
        <p:spPr>
          <a:xfrm>
            <a:off x="630084" y="6083745"/>
            <a:ext cx="3840480" cy="3273323"/>
          </a:xfrm>
          <a:prstGeom prst="rect">
            <a:avLst/>
          </a:prstGeom>
        </p:spPr>
      </p:pic>
      <p:pic>
        <p:nvPicPr>
          <p:cNvPr id="15" name="Picture 14"/>
          <p:cNvPicPr>
            <a:picLocks noChangeAspect="1"/>
          </p:cNvPicPr>
          <p:nvPr/>
        </p:nvPicPr>
        <p:blipFill rotWithShape="1">
          <a:blip r:embed="rId5"/>
          <a:srcRect l="18454" t="22986" r="42806" b="13579"/>
          <a:stretch/>
        </p:blipFill>
        <p:spPr>
          <a:xfrm>
            <a:off x="4867613" y="2383415"/>
            <a:ext cx="3674973" cy="3383280"/>
          </a:xfrm>
          <a:prstGeom prst="rect">
            <a:avLst/>
          </a:prstGeom>
        </p:spPr>
      </p:pic>
      <p:pic>
        <p:nvPicPr>
          <p:cNvPr id="16" name="Picture 15"/>
          <p:cNvPicPr>
            <a:picLocks noChangeAspect="1"/>
          </p:cNvPicPr>
          <p:nvPr/>
        </p:nvPicPr>
        <p:blipFill rotWithShape="1">
          <a:blip r:embed="rId6"/>
          <a:srcRect l="18454" t="17235" r="42806" b="12594"/>
          <a:stretch/>
        </p:blipFill>
        <p:spPr>
          <a:xfrm>
            <a:off x="4875746" y="5983047"/>
            <a:ext cx="3412070" cy="3474720"/>
          </a:xfrm>
          <a:prstGeom prst="rect">
            <a:avLst/>
          </a:prstGeom>
        </p:spPr>
      </p:pic>
      <p:pic>
        <p:nvPicPr>
          <p:cNvPr id="17" name="Picture 16"/>
          <p:cNvPicPr>
            <a:picLocks noChangeAspect="1"/>
          </p:cNvPicPr>
          <p:nvPr/>
        </p:nvPicPr>
        <p:blipFill rotWithShape="1">
          <a:blip r:embed="rId7"/>
          <a:srcRect l="18454" t="20473" r="42252" b="11814"/>
          <a:stretch/>
        </p:blipFill>
        <p:spPr>
          <a:xfrm>
            <a:off x="9093065" y="2392754"/>
            <a:ext cx="3397633" cy="3291840"/>
          </a:xfrm>
          <a:prstGeom prst="rect">
            <a:avLst/>
          </a:prstGeom>
        </p:spPr>
      </p:pic>
      <p:pic>
        <p:nvPicPr>
          <p:cNvPr id="18" name="Picture 17"/>
          <p:cNvPicPr>
            <a:picLocks noChangeAspect="1"/>
          </p:cNvPicPr>
          <p:nvPr/>
        </p:nvPicPr>
        <p:blipFill rotWithShape="1">
          <a:blip r:embed="rId8"/>
          <a:srcRect l="18286" t="19485" r="42805" b="13578"/>
          <a:stretch/>
        </p:blipFill>
        <p:spPr>
          <a:xfrm>
            <a:off x="9042924" y="5957367"/>
            <a:ext cx="3592452" cy="3474720"/>
          </a:xfrm>
          <a:prstGeom prst="rect">
            <a:avLst/>
          </a:prstGeom>
        </p:spPr>
      </p:pic>
      <p:pic>
        <p:nvPicPr>
          <p:cNvPr id="3" name="Picture 2"/>
          <p:cNvPicPr>
            <a:picLocks noChangeAspect="1"/>
          </p:cNvPicPr>
          <p:nvPr/>
        </p:nvPicPr>
        <p:blipFill rotWithShape="1">
          <a:blip r:embed="rId9"/>
          <a:srcRect l="42089" t="81126" r="37562" b="16389"/>
          <a:stretch/>
        </p:blipFill>
        <p:spPr>
          <a:xfrm>
            <a:off x="1245816" y="9197280"/>
            <a:ext cx="3138035" cy="216024"/>
          </a:xfrm>
          <a:prstGeom prst="rect">
            <a:avLst/>
          </a:prstGeom>
        </p:spPr>
      </p:pic>
      <p:sp>
        <p:nvSpPr>
          <p:cNvPr id="20" name="Rectangle 19"/>
          <p:cNvSpPr/>
          <p:nvPr/>
        </p:nvSpPr>
        <p:spPr>
          <a:xfrm>
            <a:off x="599081" y="2343939"/>
            <a:ext cx="12163037" cy="7409661"/>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9" name="Picture 18"/>
          <p:cNvPicPr>
            <a:picLocks noChangeAspect="1"/>
          </p:cNvPicPr>
          <p:nvPr/>
        </p:nvPicPr>
        <p:blipFill rotWithShape="1">
          <a:blip r:embed="rId10"/>
          <a:srcRect l="18454" t="28344" r="23435" b="7099"/>
          <a:stretch/>
        </p:blipFill>
        <p:spPr>
          <a:xfrm>
            <a:off x="1084456" y="2655506"/>
            <a:ext cx="10833562" cy="6766560"/>
          </a:xfrm>
          <a:prstGeom prst="rect">
            <a:avLst/>
          </a:prstGeom>
        </p:spPr>
      </p:pic>
    </p:spTree>
    <p:extLst>
      <p:ext uri="{BB962C8B-B14F-4D97-AF65-F5344CB8AC3E}">
        <p14:creationId xmlns:p14="http://schemas.microsoft.com/office/powerpoint/2010/main" val="23584411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Regression analysis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747518207"/>
              </p:ext>
            </p:extLst>
          </p:nvPr>
        </p:nvGraphicFramePr>
        <p:xfrm>
          <a:off x="1352666" y="2788568"/>
          <a:ext cx="10297142" cy="6187786"/>
        </p:xfrm>
        <a:graphic>
          <a:graphicData uri="http://schemas.openxmlformats.org/drawingml/2006/table">
            <a:tbl>
              <a:tblPr firstRow="1" firstCol="1" bandRow="1">
                <a:tableStyleId>{5940675A-B579-460E-94D1-54222C63F5DA}</a:tableStyleId>
              </a:tblPr>
              <a:tblGrid>
                <a:gridCol w="2112233">
                  <a:extLst>
                    <a:ext uri="{9D8B030D-6E8A-4147-A177-3AD203B41FA5}">
                      <a16:colId xmlns:a16="http://schemas.microsoft.com/office/drawing/2014/main" val="1547606193"/>
                    </a:ext>
                  </a:extLst>
                </a:gridCol>
                <a:gridCol w="2165380">
                  <a:extLst>
                    <a:ext uri="{9D8B030D-6E8A-4147-A177-3AD203B41FA5}">
                      <a16:colId xmlns:a16="http://schemas.microsoft.com/office/drawing/2014/main" val="1734704186"/>
                    </a:ext>
                  </a:extLst>
                </a:gridCol>
                <a:gridCol w="2143217">
                  <a:extLst>
                    <a:ext uri="{9D8B030D-6E8A-4147-A177-3AD203B41FA5}">
                      <a16:colId xmlns:a16="http://schemas.microsoft.com/office/drawing/2014/main" val="3142679405"/>
                    </a:ext>
                  </a:extLst>
                </a:gridCol>
                <a:gridCol w="2039584">
                  <a:extLst>
                    <a:ext uri="{9D8B030D-6E8A-4147-A177-3AD203B41FA5}">
                      <a16:colId xmlns:a16="http://schemas.microsoft.com/office/drawing/2014/main" val="2991320582"/>
                    </a:ext>
                  </a:extLst>
                </a:gridCol>
                <a:gridCol w="1836728">
                  <a:extLst>
                    <a:ext uri="{9D8B030D-6E8A-4147-A177-3AD203B41FA5}">
                      <a16:colId xmlns:a16="http://schemas.microsoft.com/office/drawing/2014/main" val="1017206325"/>
                    </a:ext>
                  </a:extLst>
                </a:gridCol>
              </a:tblGrid>
              <a:tr h="1152128">
                <a:tc>
                  <a:txBody>
                    <a:bodyPr/>
                    <a:lstStyle/>
                    <a:p>
                      <a:pPr marL="0" marR="0" algn="ctr">
                        <a:lnSpc>
                          <a:spcPct val="150000"/>
                        </a:lnSpc>
                        <a:spcBef>
                          <a:spcPts val="1200"/>
                        </a:spcBef>
                        <a:spcAft>
                          <a:spcPts val="0"/>
                        </a:spcAft>
                      </a:pPr>
                      <a:r>
                        <a:rPr lang="en-US" sz="1600" dirty="0">
                          <a:effectLst/>
                        </a:rPr>
                        <a:t>Rotation of the Z-frame around (degree)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600"/>
                        </a:spcBef>
                        <a:spcAft>
                          <a:spcPts val="0"/>
                        </a:spcAft>
                      </a:pPr>
                      <a:r>
                        <a:rPr lang="en-US" sz="1800" b="0" i="0" u="none" strike="noStrike" baseline="0" dirty="0" smtClean="0">
                          <a:solidFill>
                            <a:schemeClr val="tx1"/>
                          </a:solidFill>
                          <a:latin typeface="+mn-lt"/>
                          <a:ea typeface="+mn-ea"/>
                          <a:cs typeface="+mn-cs"/>
                          <a:sym typeface="Helvetica Light"/>
                        </a:rPr>
                        <a:t>R² </a:t>
                      </a:r>
                      <a:r>
                        <a:rPr lang="en-US" sz="1600" dirty="0" smtClean="0">
                          <a:effectLst/>
                        </a:rPr>
                        <a:t> for </a:t>
                      </a:r>
                      <a:r>
                        <a:rPr lang="en-US" sz="1600" dirty="0">
                          <a:effectLst/>
                        </a:rPr>
                        <a:t>the gold standard rotation around the x-axis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600"/>
                        </a:spcBef>
                        <a:spcAft>
                          <a:spcPts val="0"/>
                        </a:spcAft>
                      </a:pPr>
                      <a:r>
                        <a:rPr lang="en-US" sz="1600" b="0" i="0" u="none" strike="noStrike" baseline="0" dirty="0" smtClean="0">
                          <a:solidFill>
                            <a:schemeClr val="tx1"/>
                          </a:solidFill>
                          <a:latin typeface="+mn-lt"/>
                          <a:ea typeface="+mn-ea"/>
                          <a:cs typeface="+mn-cs"/>
                          <a:sym typeface="Helvetica Light"/>
                        </a:rPr>
                        <a:t>R²</a:t>
                      </a:r>
                      <a:r>
                        <a:rPr lang="en-US" sz="1600" dirty="0" smtClean="0">
                          <a:effectLst/>
                        </a:rPr>
                        <a:t> </a:t>
                      </a:r>
                      <a:r>
                        <a:rPr lang="en-US" sz="1600" dirty="0">
                          <a:effectLst/>
                        </a:rPr>
                        <a:t>for the gold standard rotation around the 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600"/>
                        </a:spcBef>
                        <a:spcAft>
                          <a:spcPts val="0"/>
                        </a:spcAft>
                      </a:pPr>
                      <a:r>
                        <a:rPr lang="en-US" sz="1600" b="0" i="0" u="none" strike="noStrike" baseline="0" dirty="0" smtClean="0">
                          <a:solidFill>
                            <a:schemeClr val="tx1"/>
                          </a:solidFill>
                          <a:latin typeface="+mn-lt"/>
                          <a:ea typeface="+mn-ea"/>
                          <a:cs typeface="+mn-cs"/>
                          <a:sym typeface="Helvetica Light"/>
                        </a:rPr>
                        <a:t>R²</a:t>
                      </a:r>
                      <a:r>
                        <a:rPr lang="en-US" sz="1600" dirty="0" smtClean="0">
                          <a:effectLst/>
                        </a:rPr>
                        <a:t> </a:t>
                      </a:r>
                      <a:r>
                        <a:rPr lang="en-US" sz="1600" dirty="0">
                          <a:effectLst/>
                        </a:rPr>
                        <a:t>for the MRI rotation around the </a:t>
                      </a:r>
                      <a:r>
                        <a:rPr lang="en-US" sz="1600" dirty="0" smtClean="0">
                          <a:effectLst/>
                        </a:rPr>
                        <a:t>x-axis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600"/>
                        </a:spcBef>
                        <a:spcAft>
                          <a:spcPts val="0"/>
                        </a:spcAft>
                      </a:pPr>
                      <a:r>
                        <a:rPr lang="en-US" sz="1600" b="0" i="0" u="none" strike="noStrike" baseline="0" dirty="0" smtClean="0">
                          <a:solidFill>
                            <a:schemeClr val="tx1"/>
                          </a:solidFill>
                          <a:latin typeface="+mn-lt"/>
                          <a:ea typeface="+mn-ea"/>
                          <a:cs typeface="+mn-cs"/>
                          <a:sym typeface="Helvetica Light"/>
                        </a:rPr>
                        <a:t>R² </a:t>
                      </a:r>
                      <a:r>
                        <a:rPr lang="en-US" sz="1600" dirty="0" smtClean="0">
                          <a:effectLst/>
                        </a:rPr>
                        <a:t>for </a:t>
                      </a:r>
                      <a:r>
                        <a:rPr lang="en-US" sz="1600" dirty="0">
                          <a:effectLst/>
                        </a:rPr>
                        <a:t>the MRI rotation around 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34767976"/>
                  </a:ext>
                </a:extLst>
              </a:tr>
              <a:tr h="788279">
                <a:tc>
                  <a:txBody>
                    <a:bodyPr/>
                    <a:lstStyle/>
                    <a:p>
                      <a:pPr marL="0" marR="0" algn="ctr">
                        <a:lnSpc>
                          <a:spcPct val="150000"/>
                        </a:lnSpc>
                        <a:spcBef>
                          <a:spcPts val="0"/>
                        </a:spcBef>
                        <a:spcAft>
                          <a:spcPts val="0"/>
                        </a:spcAft>
                      </a:pPr>
                      <a:r>
                        <a:rPr lang="en-US" sz="1600">
                          <a:effectLst/>
                        </a:rPr>
                        <a:t>X-axis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0.9997</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0.9981</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8509253"/>
                  </a:ext>
                </a:extLst>
              </a:tr>
              <a:tr h="788279">
                <a:tc>
                  <a:txBody>
                    <a:bodyPr/>
                    <a:lstStyle/>
                    <a:p>
                      <a:pPr marL="0" marR="0" algn="ctr">
                        <a:lnSpc>
                          <a:spcPct val="150000"/>
                        </a:lnSpc>
                        <a:spcBef>
                          <a:spcPts val="0"/>
                        </a:spcBef>
                        <a:spcAft>
                          <a:spcPts val="0"/>
                        </a:spcAft>
                      </a:pPr>
                      <a:r>
                        <a:rPr lang="en-US" sz="1600">
                          <a:effectLst/>
                        </a:rPr>
                        <a:t>Y-axis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0.9999</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0.9991</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40019317"/>
                  </a:ext>
                </a:extLst>
              </a:tr>
              <a:tr h="939367">
                <a:tc>
                  <a:txBody>
                    <a:bodyPr/>
                    <a:lstStyle/>
                    <a:p>
                      <a:pPr marL="0" marR="0" algn="ctr">
                        <a:lnSpc>
                          <a:spcPct val="150000"/>
                        </a:lnSpc>
                        <a:spcBef>
                          <a:spcPts val="0"/>
                        </a:spcBef>
                        <a:spcAft>
                          <a:spcPts val="0"/>
                        </a:spcAft>
                      </a:pPr>
                      <a:r>
                        <a:rPr lang="en-US" sz="1600">
                          <a:effectLst/>
                        </a:rPr>
                        <a:t>X- and Y-axes </a:t>
                      </a:r>
                    </a:p>
                    <a:p>
                      <a:pPr marL="0" marR="0" algn="ctr">
                        <a:lnSpc>
                          <a:spcPct val="150000"/>
                        </a:lnSpc>
                        <a:spcBef>
                          <a:spcPts val="0"/>
                        </a:spcBef>
                        <a:spcAft>
                          <a:spcPts val="0"/>
                        </a:spcAft>
                      </a:pPr>
                      <a:r>
                        <a:rPr lang="en-US" sz="1600">
                          <a:effectLst/>
                        </a:rPr>
                        <a:t>(same direction)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0.9974</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0.9989</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00323128"/>
                  </a:ext>
                </a:extLst>
              </a:tr>
              <a:tr h="945936">
                <a:tc>
                  <a:txBody>
                    <a:bodyPr/>
                    <a:lstStyle/>
                    <a:p>
                      <a:pPr marL="0" marR="0" algn="ctr">
                        <a:lnSpc>
                          <a:spcPct val="150000"/>
                        </a:lnSpc>
                        <a:spcBef>
                          <a:spcPts val="0"/>
                        </a:spcBef>
                        <a:spcAft>
                          <a:spcPts val="0"/>
                        </a:spcAft>
                      </a:pPr>
                      <a:r>
                        <a:rPr lang="en-US" sz="1600">
                          <a:effectLst/>
                        </a:rPr>
                        <a:t>X- and Y-axes (opposite direction)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0.9958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latin typeface="+mn-lt"/>
                          <a:ea typeface="+mn-ea"/>
                          <a:cs typeface="+mn-cs"/>
                        </a:rPr>
                        <a:t>0.9997</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0.9975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93414294"/>
                  </a:ext>
                </a:extLst>
              </a:tr>
              <a:tr h="786611">
                <a:tc>
                  <a:txBody>
                    <a:bodyPr/>
                    <a:lstStyle/>
                    <a:p>
                      <a:pPr marL="0" marR="0" algn="ctr">
                        <a:lnSpc>
                          <a:spcPct val="150000"/>
                        </a:lnSpc>
                        <a:spcBef>
                          <a:spcPts val="0"/>
                        </a:spcBef>
                        <a:spcAft>
                          <a:spcPts val="0"/>
                        </a:spcAft>
                      </a:pPr>
                      <a:r>
                        <a:rPr lang="en-US" sz="1600" dirty="0">
                          <a:effectLst/>
                        </a:rPr>
                        <a:t>Average </a:t>
                      </a:r>
                      <a:r>
                        <a:rPr lang="en-US" sz="1600" b="0" i="0" u="none" strike="noStrike" baseline="0" dirty="0" smtClean="0">
                          <a:solidFill>
                            <a:schemeClr val="tx1"/>
                          </a:solidFill>
                          <a:latin typeface="+mn-lt"/>
                          <a:ea typeface="+mn-ea"/>
                          <a:cs typeface="+mn-cs"/>
                          <a:sym typeface="Helvetica Light"/>
                        </a:rPr>
                        <a:t>R²</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0.9977</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0.9992</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smtClean="0">
                          <a:effectLst/>
                        </a:rPr>
                        <a:t>0.9985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40068683"/>
                  </a:ext>
                </a:extLst>
              </a:tr>
              <a:tr h="787186">
                <a:tc>
                  <a:txBody>
                    <a:bodyPr/>
                    <a:lstStyle/>
                    <a:p>
                      <a:pPr marL="0" marR="0" algn="ctr">
                        <a:lnSpc>
                          <a:spcPct val="150000"/>
                        </a:lnSpc>
                        <a:spcBef>
                          <a:spcPts val="0"/>
                        </a:spcBef>
                        <a:spcAft>
                          <a:spcPts val="0"/>
                        </a:spcAft>
                      </a:pPr>
                      <a:r>
                        <a:rPr lang="en-US" sz="1600" dirty="0">
                          <a:effectLst/>
                        </a:rPr>
                        <a:t>Total </a:t>
                      </a:r>
                      <a:r>
                        <a:rPr lang="en-US" sz="1600" b="0" i="0" u="none" strike="noStrike" baseline="0" dirty="0" smtClean="0">
                          <a:solidFill>
                            <a:schemeClr val="tx1"/>
                          </a:solidFill>
                          <a:latin typeface="+mn-lt"/>
                          <a:ea typeface="+mn-ea"/>
                          <a:cs typeface="+mn-cs"/>
                          <a:sym typeface="Helvetica Light"/>
                        </a:rPr>
                        <a:t>R²</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lnSpc>
                          <a:spcPct val="150000"/>
                        </a:lnSpc>
                        <a:spcBef>
                          <a:spcPts val="0"/>
                        </a:spcBef>
                        <a:spcAft>
                          <a:spcPts val="0"/>
                        </a:spcAft>
                      </a:pPr>
                      <a:r>
                        <a:rPr lang="en-US" sz="1600" b="1" dirty="0" smtClean="0">
                          <a:effectLst/>
                        </a:rPr>
                        <a:t>0.9986</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1600" b="1" dirty="0" smtClean="0">
                          <a:effectLst/>
                        </a:rPr>
                        <a:t>0.9988</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376744462"/>
                  </a:ext>
                </a:extLst>
              </a:tr>
            </a:tbl>
          </a:graphicData>
        </a:graphic>
      </p:graphicFrame>
    </p:spTree>
    <p:extLst>
      <p:ext uri="{BB962C8B-B14F-4D97-AF65-F5344CB8AC3E}">
        <p14:creationId xmlns:p14="http://schemas.microsoft.com/office/powerpoint/2010/main" val="1234697441"/>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Root mean squared error analysis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656058329"/>
              </p:ext>
            </p:extLst>
          </p:nvPr>
        </p:nvGraphicFramePr>
        <p:xfrm>
          <a:off x="1317824" y="2576871"/>
          <a:ext cx="10297142" cy="6260369"/>
        </p:xfrm>
        <a:graphic>
          <a:graphicData uri="http://schemas.openxmlformats.org/drawingml/2006/table">
            <a:tbl>
              <a:tblPr firstRow="1" firstCol="1" bandRow="1">
                <a:tableStyleId>{5940675A-B579-460E-94D1-54222C63F5DA}</a:tableStyleId>
              </a:tblPr>
              <a:tblGrid>
                <a:gridCol w="2112233">
                  <a:extLst>
                    <a:ext uri="{9D8B030D-6E8A-4147-A177-3AD203B41FA5}">
                      <a16:colId xmlns:a16="http://schemas.microsoft.com/office/drawing/2014/main" val="1547606193"/>
                    </a:ext>
                  </a:extLst>
                </a:gridCol>
                <a:gridCol w="2165380">
                  <a:extLst>
                    <a:ext uri="{9D8B030D-6E8A-4147-A177-3AD203B41FA5}">
                      <a16:colId xmlns:a16="http://schemas.microsoft.com/office/drawing/2014/main" val="1734704186"/>
                    </a:ext>
                  </a:extLst>
                </a:gridCol>
                <a:gridCol w="2143217">
                  <a:extLst>
                    <a:ext uri="{9D8B030D-6E8A-4147-A177-3AD203B41FA5}">
                      <a16:colId xmlns:a16="http://schemas.microsoft.com/office/drawing/2014/main" val="3142679405"/>
                    </a:ext>
                  </a:extLst>
                </a:gridCol>
                <a:gridCol w="2039584">
                  <a:extLst>
                    <a:ext uri="{9D8B030D-6E8A-4147-A177-3AD203B41FA5}">
                      <a16:colId xmlns:a16="http://schemas.microsoft.com/office/drawing/2014/main" val="2991320582"/>
                    </a:ext>
                  </a:extLst>
                </a:gridCol>
                <a:gridCol w="1836728">
                  <a:extLst>
                    <a:ext uri="{9D8B030D-6E8A-4147-A177-3AD203B41FA5}">
                      <a16:colId xmlns:a16="http://schemas.microsoft.com/office/drawing/2014/main" val="1017206325"/>
                    </a:ext>
                  </a:extLst>
                </a:gridCol>
              </a:tblGrid>
              <a:tr h="1224136">
                <a:tc>
                  <a:txBody>
                    <a:bodyPr/>
                    <a:lstStyle/>
                    <a:p>
                      <a:pPr marL="0" marR="0" algn="ctr">
                        <a:lnSpc>
                          <a:spcPct val="150000"/>
                        </a:lnSpc>
                        <a:spcBef>
                          <a:spcPts val="1200"/>
                        </a:spcBef>
                        <a:spcAft>
                          <a:spcPts val="0"/>
                        </a:spcAft>
                      </a:pPr>
                      <a:r>
                        <a:rPr lang="en-US" sz="1600" dirty="0">
                          <a:effectLst/>
                        </a:rPr>
                        <a:t>Rotation of the Z-frame around (degree)</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600"/>
                        </a:spcBef>
                        <a:spcAft>
                          <a:spcPts val="0"/>
                        </a:spcAft>
                      </a:pPr>
                      <a:r>
                        <a:rPr lang="en-US" sz="1600" dirty="0">
                          <a:effectLst/>
                        </a:rPr>
                        <a:t>RMSE for the gold standard rotation around the x-axis </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600"/>
                        </a:spcBef>
                        <a:spcAft>
                          <a:spcPts val="0"/>
                        </a:spcAft>
                      </a:pPr>
                      <a:r>
                        <a:rPr lang="en-US" sz="1600" dirty="0">
                          <a:effectLst/>
                        </a:rPr>
                        <a:t>RMSE for the gold standard rotation around the 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600"/>
                        </a:spcBef>
                        <a:spcAft>
                          <a:spcPts val="0"/>
                        </a:spcAft>
                      </a:pPr>
                      <a:r>
                        <a:rPr lang="en-US" sz="1600">
                          <a:effectLst/>
                        </a:rPr>
                        <a:t>RMSE for the MRI rotation around the x-axis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50000"/>
                        </a:lnSpc>
                        <a:spcBef>
                          <a:spcPts val="600"/>
                        </a:spcBef>
                        <a:spcAft>
                          <a:spcPts val="0"/>
                        </a:spcAft>
                      </a:pPr>
                      <a:r>
                        <a:rPr lang="en-US" sz="1600" dirty="0">
                          <a:effectLst/>
                        </a:rPr>
                        <a:t>RMSE for the MRI rotation around y-axis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34767976"/>
                  </a:ext>
                </a:extLst>
              </a:tr>
              <a:tr h="788279">
                <a:tc>
                  <a:txBody>
                    <a:bodyPr/>
                    <a:lstStyle/>
                    <a:p>
                      <a:pPr marL="0" marR="0" algn="ctr">
                        <a:lnSpc>
                          <a:spcPct val="150000"/>
                        </a:lnSpc>
                        <a:spcBef>
                          <a:spcPts val="0"/>
                        </a:spcBef>
                        <a:spcAft>
                          <a:spcPts val="0"/>
                        </a:spcAft>
                      </a:pPr>
                      <a:r>
                        <a:rPr lang="en-US" sz="1600">
                          <a:effectLst/>
                        </a:rPr>
                        <a:t>X-axis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0.18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0.49</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148509253"/>
                  </a:ext>
                </a:extLst>
              </a:tr>
              <a:tr h="788279">
                <a:tc>
                  <a:txBody>
                    <a:bodyPr/>
                    <a:lstStyle/>
                    <a:p>
                      <a:pPr marL="0" marR="0" algn="ctr">
                        <a:lnSpc>
                          <a:spcPct val="150000"/>
                        </a:lnSpc>
                        <a:spcBef>
                          <a:spcPts val="0"/>
                        </a:spcBef>
                        <a:spcAft>
                          <a:spcPts val="0"/>
                        </a:spcAft>
                      </a:pPr>
                      <a:r>
                        <a:rPr lang="en-US" sz="1600">
                          <a:effectLst/>
                        </a:rPr>
                        <a:t>Y-axis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0.13</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0.51</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40019317"/>
                  </a:ext>
                </a:extLst>
              </a:tr>
              <a:tr h="939367">
                <a:tc>
                  <a:txBody>
                    <a:bodyPr/>
                    <a:lstStyle/>
                    <a:p>
                      <a:pPr marL="0" marR="0" algn="ctr">
                        <a:lnSpc>
                          <a:spcPct val="150000"/>
                        </a:lnSpc>
                        <a:spcBef>
                          <a:spcPts val="0"/>
                        </a:spcBef>
                        <a:spcAft>
                          <a:spcPts val="0"/>
                        </a:spcAft>
                      </a:pPr>
                      <a:r>
                        <a:rPr lang="en-US" sz="1600">
                          <a:effectLst/>
                        </a:rPr>
                        <a:t>X- and Y-axes </a:t>
                      </a:r>
                    </a:p>
                    <a:p>
                      <a:pPr marL="0" marR="0" algn="ctr">
                        <a:lnSpc>
                          <a:spcPct val="150000"/>
                        </a:lnSpc>
                        <a:spcBef>
                          <a:spcPts val="0"/>
                        </a:spcBef>
                        <a:spcAft>
                          <a:spcPts val="0"/>
                        </a:spcAft>
                      </a:pPr>
                      <a:r>
                        <a:rPr lang="en-US" sz="1600">
                          <a:effectLst/>
                        </a:rPr>
                        <a:t>(same direction)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0.32</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0.66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0.18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0.38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00323128"/>
                  </a:ext>
                </a:extLst>
              </a:tr>
              <a:tr h="945936">
                <a:tc>
                  <a:txBody>
                    <a:bodyPr/>
                    <a:lstStyle/>
                    <a:p>
                      <a:pPr marL="0" marR="0" algn="ctr">
                        <a:lnSpc>
                          <a:spcPct val="150000"/>
                        </a:lnSpc>
                        <a:spcBef>
                          <a:spcPts val="0"/>
                        </a:spcBef>
                        <a:spcAft>
                          <a:spcPts val="0"/>
                        </a:spcAft>
                      </a:pPr>
                      <a:r>
                        <a:rPr lang="en-US" sz="1600">
                          <a:effectLst/>
                        </a:rPr>
                        <a:t>X- and Y-axes (opposite direction)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0.26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0.21</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1.0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0.47</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93414294"/>
                  </a:ext>
                </a:extLst>
              </a:tr>
              <a:tr h="787186">
                <a:tc>
                  <a:txBody>
                    <a:bodyPr/>
                    <a:lstStyle/>
                    <a:p>
                      <a:pPr marL="0" marR="0" algn="ctr">
                        <a:lnSpc>
                          <a:spcPct val="150000"/>
                        </a:lnSpc>
                        <a:spcBef>
                          <a:spcPts val="0"/>
                        </a:spcBef>
                        <a:spcAft>
                          <a:spcPts val="0"/>
                        </a:spcAft>
                      </a:pPr>
                      <a:r>
                        <a:rPr lang="en-US" sz="1600">
                          <a:effectLst/>
                        </a:rPr>
                        <a:t>Average RMSE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dirty="0">
                          <a:effectLst/>
                        </a:rPr>
                        <a:t>0.25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0.33</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0.56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0"/>
                        </a:spcBef>
                        <a:spcAft>
                          <a:spcPts val="0"/>
                        </a:spcAft>
                      </a:pPr>
                      <a:r>
                        <a:rPr lang="en-US" sz="1600">
                          <a:effectLst/>
                        </a:rPr>
                        <a:t>0.45</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40068683"/>
                  </a:ext>
                </a:extLst>
              </a:tr>
              <a:tr h="787186">
                <a:tc>
                  <a:txBody>
                    <a:bodyPr/>
                    <a:lstStyle/>
                    <a:p>
                      <a:pPr marL="0" marR="0" algn="ctr">
                        <a:lnSpc>
                          <a:spcPct val="150000"/>
                        </a:lnSpc>
                        <a:spcBef>
                          <a:spcPts val="0"/>
                        </a:spcBef>
                        <a:spcAft>
                          <a:spcPts val="0"/>
                        </a:spcAft>
                      </a:pPr>
                      <a:r>
                        <a:rPr lang="en-US" sz="1600" b="1" dirty="0">
                          <a:effectLst/>
                        </a:rPr>
                        <a:t>Total RMSE</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a:txBody>
                    <a:bodyPr/>
                    <a:lstStyle/>
                    <a:p>
                      <a:pPr marL="0" marR="0" algn="ctr">
                        <a:lnSpc>
                          <a:spcPct val="150000"/>
                        </a:lnSpc>
                        <a:spcBef>
                          <a:spcPts val="0"/>
                        </a:spcBef>
                        <a:spcAft>
                          <a:spcPts val="0"/>
                        </a:spcAft>
                      </a:pPr>
                      <a:r>
                        <a:rPr lang="en-US" sz="1600" b="1" dirty="0">
                          <a:effectLst/>
                        </a:rPr>
                        <a:t>0.29</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tc gridSpan="2">
                  <a:txBody>
                    <a:bodyPr/>
                    <a:lstStyle/>
                    <a:p>
                      <a:pPr marL="0" marR="0" algn="ctr">
                        <a:lnSpc>
                          <a:spcPct val="150000"/>
                        </a:lnSpc>
                        <a:spcBef>
                          <a:spcPts val="0"/>
                        </a:spcBef>
                        <a:spcAft>
                          <a:spcPts val="0"/>
                        </a:spcAft>
                      </a:pPr>
                      <a:r>
                        <a:rPr lang="en-US" sz="1600" b="1" dirty="0">
                          <a:effectLst/>
                        </a:rPr>
                        <a:t>0.50</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3376744462"/>
                  </a:ext>
                </a:extLst>
              </a:tr>
            </a:tbl>
          </a:graphicData>
        </a:graphic>
      </p:graphicFrame>
      <p:sp>
        <p:nvSpPr>
          <p:cNvPr id="10" name="Rectangle 9"/>
          <p:cNvSpPr/>
          <p:nvPr/>
        </p:nvSpPr>
        <p:spPr>
          <a:xfrm>
            <a:off x="1114840" y="3796680"/>
            <a:ext cx="11089232" cy="4251960"/>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TextBox 7"/>
          <p:cNvSpPr txBox="1"/>
          <p:nvPr/>
        </p:nvSpPr>
        <p:spPr>
          <a:xfrm>
            <a:off x="2832898" y="5399145"/>
            <a:ext cx="4392488"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b="1" dirty="0" smtClean="0">
                <a:solidFill>
                  <a:srgbClr val="000000"/>
                </a:solidFill>
                <a:latin typeface="Calibri" panose="020F0502020204030204" pitchFamily="34" charset="0"/>
                <a:cs typeface="Calibri" panose="020F0502020204030204" pitchFamily="34" charset="0"/>
              </a:rPr>
              <a:t>Alignment detection algorithm</a:t>
            </a:r>
            <a:endParaRPr kumimoji="0" lang="en-US" sz="2400" b="1"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6" name="Up Arrow 15"/>
          <p:cNvSpPr/>
          <p:nvPr/>
        </p:nvSpPr>
        <p:spPr>
          <a:xfrm>
            <a:off x="5402578" y="7079889"/>
            <a:ext cx="497532" cy="895035"/>
          </a:xfrm>
          <a:prstGeom prst="upArrow">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Up Arrow 16"/>
          <p:cNvSpPr/>
          <p:nvPr/>
        </p:nvSpPr>
        <p:spPr>
          <a:xfrm>
            <a:off x="9526264" y="7514825"/>
            <a:ext cx="497532" cy="457200"/>
          </a:xfrm>
          <a:prstGeom prst="upArrow">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Oval 20"/>
          <p:cNvSpPr/>
          <p:nvPr/>
        </p:nvSpPr>
        <p:spPr>
          <a:xfrm>
            <a:off x="4643232" y="8048640"/>
            <a:ext cx="2016224" cy="788600"/>
          </a:xfrm>
          <a:prstGeom prst="ellipse">
            <a:avLst/>
          </a:prstGeom>
          <a:solidFill>
            <a:schemeClr val="accent2">
              <a:lumMod val="75000"/>
              <a:alpha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2" name="Oval 21"/>
          <p:cNvSpPr/>
          <p:nvPr/>
        </p:nvSpPr>
        <p:spPr>
          <a:xfrm>
            <a:off x="2746631" y="4510288"/>
            <a:ext cx="4565022" cy="2249639"/>
          </a:xfrm>
          <a:prstGeom prst="ellipse">
            <a:avLst/>
          </a:prstGeom>
          <a:solidFill>
            <a:schemeClr val="accent2">
              <a:lumMod val="75000"/>
              <a:alpha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4" name="Oval 23"/>
          <p:cNvSpPr/>
          <p:nvPr/>
        </p:nvSpPr>
        <p:spPr>
          <a:xfrm>
            <a:off x="8678282" y="8063762"/>
            <a:ext cx="2016224" cy="78860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Oval 24"/>
          <p:cNvSpPr/>
          <p:nvPr/>
        </p:nvSpPr>
        <p:spPr>
          <a:xfrm>
            <a:off x="7413145" y="4065723"/>
            <a:ext cx="5143438" cy="3260368"/>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rtl="0" latinLnBrk="1" hangingPunct="0"/>
            <a:r>
              <a:rPr lang="en-US" sz="2400" dirty="0">
                <a:solidFill>
                  <a:srgbClr val="000000"/>
                </a:solidFill>
                <a:latin typeface="Calibri" panose="020F0502020204030204" pitchFamily="34" charset="0"/>
                <a:cs typeface="Calibri" panose="020F0502020204030204" pitchFamily="34" charset="0"/>
              </a:rPr>
              <a:t>Alignment detection algorithm </a:t>
            </a:r>
          </a:p>
          <a:p>
            <a:pPr algn="l" rtl="0" latinLnBrk="1" hangingPunct="0"/>
            <a:r>
              <a:rPr lang="en-US" sz="2400" dirty="0">
                <a:solidFill>
                  <a:srgbClr val="000000"/>
                </a:solidFill>
                <a:latin typeface="Calibri" panose="020F0502020204030204" pitchFamily="34" charset="0"/>
                <a:cs typeface="Calibri" panose="020F0502020204030204" pitchFamily="34" charset="0"/>
              </a:rPr>
              <a:t>Capture device resolution</a:t>
            </a:r>
          </a:p>
          <a:p>
            <a:pPr algn="l" rtl="0" latinLnBrk="1" hangingPunct="0"/>
            <a:r>
              <a:rPr lang="en-US" sz="2400" dirty="0">
                <a:solidFill>
                  <a:srgbClr val="000000"/>
                </a:solidFill>
                <a:latin typeface="Calibri" panose="020F0502020204030204" pitchFamily="34" charset="0"/>
                <a:cs typeface="Calibri" panose="020F0502020204030204" pitchFamily="34" charset="0"/>
              </a:rPr>
              <a:t>MR-imaging, </a:t>
            </a:r>
          </a:p>
          <a:p>
            <a:pPr algn="l" rtl="0" latinLnBrk="1" hangingPunct="0"/>
            <a:r>
              <a:rPr lang="en-US" sz="2400" dirty="0">
                <a:solidFill>
                  <a:srgbClr val="000000"/>
                </a:solidFill>
                <a:latin typeface="Calibri" panose="020F0502020204030204" pitchFamily="34" charset="0"/>
                <a:cs typeface="Calibri" panose="020F0502020204030204" pitchFamily="34" charset="0"/>
              </a:rPr>
              <a:t>Z-frame printing artifact</a:t>
            </a:r>
          </a:p>
          <a:p>
            <a:pPr algn="l" rtl="0" latinLnBrk="1" hangingPunct="0"/>
            <a:r>
              <a:rPr lang="en-US" sz="2400" dirty="0">
                <a:solidFill>
                  <a:srgbClr val="000000"/>
                </a:solidFill>
                <a:latin typeface="Calibri" panose="020F0502020204030204" pitchFamily="34" charset="0"/>
                <a:cs typeface="Calibri" panose="020F0502020204030204" pitchFamily="34" charset="0"/>
              </a:rPr>
              <a:t>positioning frame</a:t>
            </a:r>
          </a:p>
        </p:txBody>
      </p:sp>
    </p:spTree>
    <p:extLst>
      <p:ext uri="{BB962C8B-B14F-4D97-AF65-F5344CB8AC3E}">
        <p14:creationId xmlns:p14="http://schemas.microsoft.com/office/powerpoint/2010/main" val="8805827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16" grpId="0" animBg="1"/>
      <p:bldP spid="17" grpId="0" animBg="1"/>
      <p:bldP spid="21" grpId="0" animBg="1"/>
      <p:bldP spid="22" grpId="0" animBg="1"/>
      <p:bldP spid="24"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lvl="0">
              <a:defRPr sz="1800"/>
            </a:pPr>
            <a:r>
              <a:rPr lang="de-DE" sz="3200" b="1" dirty="0" smtClean="0">
                <a:latin typeface="Calibri" panose="020F0502020204030204" pitchFamily="34" charset="0"/>
                <a:ea typeface="Helvetica"/>
                <a:cs typeface="Helvetica"/>
                <a:sym typeface="Helvetica"/>
              </a:rPr>
              <a:t>Scenario 3: Phantom </a:t>
            </a:r>
            <a:r>
              <a:rPr lang="de-DE" sz="3200" b="1" dirty="0">
                <a:latin typeface="Calibri" panose="020F0502020204030204" pitchFamily="34" charset="0"/>
                <a:ea typeface="Helvetica"/>
                <a:cs typeface="Helvetica"/>
                <a:sym typeface="Helvetica"/>
              </a:rPr>
              <a:t>targeting </a:t>
            </a:r>
            <a:r>
              <a:rPr lang="de-DE" sz="3200" b="1" dirty="0" smtClean="0">
                <a:latin typeface="Calibri" panose="020F0502020204030204" pitchFamily="34" charset="0"/>
                <a:ea typeface="Helvetica"/>
                <a:cs typeface="Helvetica"/>
                <a:sym typeface="Helvetica"/>
              </a:rPr>
              <a:t>test</a:t>
            </a:r>
          </a:p>
          <a:p>
            <a:pPr lvl="8" indent="0" algn="just">
              <a:buSzPct val="75000"/>
              <a:defRPr sz="1800"/>
            </a:pPr>
            <a:endParaRPr lang="en-US" sz="2400" dirty="0">
              <a:latin typeface="Calibri" pitchFamily="34" charset="0"/>
            </a:endParaRPr>
          </a:p>
          <a:p>
            <a:pPr lvl="8" indent="0" algn="just">
              <a:buSzPct val="75000"/>
              <a:defRPr sz="1800"/>
            </a:pPr>
            <a:endParaRPr lang="en-US" sz="2400" dirty="0">
              <a:latin typeface="Calibri" pitchFamily="34" charset="0"/>
            </a:endParaRPr>
          </a:p>
          <a:p>
            <a:pPr marL="342900" lvl="8" indent="-342900" algn="just">
              <a:buSzPct val="75000"/>
              <a:buFont typeface="Arial" panose="020B0604020202020204" pitchFamily="34" charset="0"/>
              <a:buChar char="•"/>
              <a:defRPr sz="1800"/>
            </a:pPr>
            <a:endParaRPr lang="en-US" sz="2400" dirty="0">
              <a:latin typeface="Calibri" pitchFamily="34" charset="0"/>
            </a:endParaRPr>
          </a:p>
          <a:p>
            <a:pPr marL="444500" lvl="8" indent="-444500" algn="just">
              <a:buSzPct val="75000"/>
              <a:buFont typeface="Arial" panose="020B0604020202020204" pitchFamily="34" charset="0"/>
              <a:buChar char="•"/>
              <a:defRPr sz="1800"/>
            </a:pPr>
            <a:endParaRPr lang="en-US" sz="2400" dirty="0">
              <a:latin typeface="Calibri" pitchFamily="34" charset="0"/>
            </a:endParaRPr>
          </a:p>
        </p:txBody>
      </p:sp>
      <p:pic>
        <p:nvPicPr>
          <p:cNvPr id="2" name="Picture 1"/>
          <p:cNvPicPr>
            <a:picLocks noChangeAspect="1"/>
          </p:cNvPicPr>
          <p:nvPr/>
        </p:nvPicPr>
        <p:blipFill rotWithShape="1">
          <a:blip r:embed="rId3"/>
          <a:srcRect l="7387" t="23422" r="56022" b="15548"/>
          <a:stretch/>
        </p:blipFill>
        <p:spPr>
          <a:xfrm>
            <a:off x="1812374" y="5927183"/>
            <a:ext cx="2925322" cy="2743200"/>
          </a:xfrm>
          <a:prstGeom prst="rect">
            <a:avLst/>
          </a:prstGeom>
        </p:spPr>
      </p:pic>
      <p:sp>
        <p:nvSpPr>
          <p:cNvPr id="6" name="TextBox 5"/>
          <p:cNvSpPr txBox="1"/>
          <p:nvPr/>
        </p:nvSpPr>
        <p:spPr>
          <a:xfrm>
            <a:off x="1211421" y="8849279"/>
            <a:ext cx="4583009"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Rotation around x-axis= -6.04⁰</a:t>
            </a:r>
          </a:p>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panose="020F0502020204030204" pitchFamily="34" charset="0"/>
                <a:cs typeface="Calibri" panose="020F0502020204030204" pitchFamily="34" charset="0"/>
              </a:rPr>
              <a:t>Rotation around y-axis= -3.81⁰</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8" name="TextBox 7"/>
          <p:cNvSpPr txBox="1"/>
          <p:nvPr/>
        </p:nvSpPr>
        <p:spPr>
          <a:xfrm>
            <a:off x="7106293" y="8849279"/>
            <a:ext cx="4583009"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Rotation around x-axis= -0.52⁰</a:t>
            </a:r>
          </a:p>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panose="020F0502020204030204" pitchFamily="34" charset="0"/>
                <a:cs typeface="Calibri" panose="020F0502020204030204" pitchFamily="34" charset="0"/>
              </a:rPr>
              <a:t>Rotation around y-axis= -0.62⁰</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7" name="Picture 6"/>
          <p:cNvPicPr>
            <a:picLocks noChangeAspect="1"/>
          </p:cNvPicPr>
          <p:nvPr/>
        </p:nvPicPr>
        <p:blipFill rotWithShape="1">
          <a:blip r:embed="rId4"/>
          <a:srcRect l="21263" t="46582" r="26806" b="15676"/>
          <a:stretch/>
        </p:blipFill>
        <p:spPr>
          <a:xfrm>
            <a:off x="-7323136" y="2788568"/>
            <a:ext cx="6696745" cy="2736304"/>
          </a:xfrm>
          <a:prstGeom prst="rect">
            <a:avLst/>
          </a:prstGeom>
        </p:spPr>
      </p:pic>
      <p:pic>
        <p:nvPicPr>
          <p:cNvPr id="5" name="Picture 4"/>
          <p:cNvPicPr>
            <a:picLocks noChangeAspect="1"/>
          </p:cNvPicPr>
          <p:nvPr/>
        </p:nvPicPr>
        <p:blipFill rotWithShape="1">
          <a:blip r:embed="rId3"/>
          <a:srcRect l="47355" t="23422" r="16240" b="15548"/>
          <a:stretch/>
        </p:blipFill>
        <p:spPr>
          <a:xfrm>
            <a:off x="7646900" y="5881463"/>
            <a:ext cx="2910476" cy="2743200"/>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43648" t="35646" r="43885" b="40483"/>
          <a:stretch/>
        </p:blipFill>
        <p:spPr>
          <a:xfrm rot="5400000">
            <a:off x="5236995" y="2034374"/>
            <a:ext cx="2738303" cy="3931920"/>
          </a:xfrm>
          <a:prstGeom prst="rect">
            <a:avLst/>
          </a:prstGeom>
        </p:spPr>
      </p:pic>
      <p:pic>
        <p:nvPicPr>
          <p:cNvPr id="10" name="Picture 9"/>
          <p:cNvPicPr>
            <a:picLocks noChangeAspect="1"/>
          </p:cNvPicPr>
          <p:nvPr/>
        </p:nvPicPr>
        <p:blipFill rotWithShape="1">
          <a:blip r:embed="rId6"/>
          <a:srcRect l="17728" t="17997" r="25402" b="6688"/>
          <a:stretch/>
        </p:blipFill>
        <p:spPr>
          <a:xfrm>
            <a:off x="797702" y="2657585"/>
            <a:ext cx="3684268" cy="2743200"/>
          </a:xfrm>
          <a:prstGeom prst="rect">
            <a:avLst/>
          </a:prstGeom>
        </p:spPr>
      </p:pic>
      <p:pic>
        <p:nvPicPr>
          <p:cNvPr id="3" name="Picture 2"/>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31498" t="26231" r="13875" b="18172"/>
          <a:stretch/>
        </p:blipFill>
        <p:spPr>
          <a:xfrm>
            <a:off x="8748084" y="2637656"/>
            <a:ext cx="3593781" cy="2743200"/>
          </a:xfrm>
          <a:prstGeom prst="rect">
            <a:avLst/>
          </a:prstGeom>
        </p:spPr>
      </p:pic>
      <p:sp>
        <p:nvSpPr>
          <p:cNvPr id="13" name="Down Arrow 12"/>
          <p:cNvSpPr/>
          <p:nvPr/>
        </p:nvSpPr>
        <p:spPr>
          <a:xfrm rot="16200000">
            <a:off x="6103226" y="6978743"/>
            <a:ext cx="457200" cy="548640"/>
          </a:xfrm>
          <a:prstGeom prst="downArrow">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364756565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lvl="0">
              <a:defRPr sz="1800"/>
            </a:pPr>
            <a:r>
              <a:rPr lang="de-DE" sz="3200" b="1" dirty="0">
                <a:latin typeface="Calibri" panose="020F0502020204030204" pitchFamily="34" charset="0"/>
                <a:ea typeface="Helvetica"/>
                <a:cs typeface="Helvetica"/>
                <a:sym typeface="Helvetica"/>
              </a:rPr>
              <a:t>Phantom targeting test</a:t>
            </a: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pic>
        <p:nvPicPr>
          <p:cNvPr id="2" name="Picture 1"/>
          <p:cNvPicPr>
            <a:picLocks noChangeAspect="1"/>
          </p:cNvPicPr>
          <p:nvPr/>
        </p:nvPicPr>
        <p:blipFill rotWithShape="1">
          <a:blip r:embed="rId3"/>
          <a:srcRect l="47644" t="19287" r="16241" b="11932"/>
          <a:stretch/>
        </p:blipFill>
        <p:spPr>
          <a:xfrm>
            <a:off x="6142360" y="2645859"/>
            <a:ext cx="5978078" cy="640080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33757" t="4715" r="7670" b="12522"/>
          <a:stretch/>
        </p:blipFill>
        <p:spPr>
          <a:xfrm>
            <a:off x="1317824" y="2644552"/>
            <a:ext cx="4708634" cy="6400800"/>
          </a:xfrm>
          <a:prstGeom prst="rect">
            <a:avLst/>
          </a:prstGeom>
        </p:spPr>
      </p:pic>
      <p:sp>
        <p:nvSpPr>
          <p:cNvPr id="8" name="Rectangle 7"/>
          <p:cNvSpPr/>
          <p:nvPr/>
        </p:nvSpPr>
        <p:spPr>
          <a:xfrm>
            <a:off x="5494288" y="2645859"/>
            <a:ext cx="532170" cy="574757"/>
          </a:xfrm>
          <a:prstGeom prst="rect">
            <a:avLst/>
          </a:prstGeom>
          <a:solidFill>
            <a:srgbClr val="33292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cxnSp>
        <p:nvCxnSpPr>
          <p:cNvPr id="10" name="Straight Arrow Connector 9"/>
          <p:cNvCxnSpPr/>
          <p:nvPr/>
        </p:nvCxnSpPr>
        <p:spPr>
          <a:xfrm>
            <a:off x="3046016" y="2500536"/>
            <a:ext cx="1584176" cy="0"/>
          </a:xfrm>
          <a:prstGeom prst="straightConnector1">
            <a:avLst/>
          </a:prstGeom>
          <a:noFill/>
          <a:ln w="25400" cap="flat">
            <a:solidFill>
              <a:srgbClr val="000000"/>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
        <p:nvSpPr>
          <p:cNvPr id="12" name="TextBox 11"/>
          <p:cNvSpPr txBox="1"/>
          <p:nvPr/>
        </p:nvSpPr>
        <p:spPr>
          <a:xfrm>
            <a:off x="3286671" y="1995126"/>
            <a:ext cx="1102866"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mn-lt"/>
                <a:ea typeface="+mn-ea"/>
                <a:cs typeface="+mn-cs"/>
                <a:sym typeface="Helvetica Light"/>
              </a:rPr>
              <a:t>40mm</a:t>
            </a:r>
            <a:endParaRPr kumimoji="0" lang="en-US" sz="28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959101083"/>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lvl="0">
              <a:defRPr sz="1800"/>
            </a:pPr>
            <a:r>
              <a:rPr lang="de-DE" sz="3200" b="1" dirty="0">
                <a:latin typeface="Calibri" panose="020F0502020204030204" pitchFamily="34" charset="0"/>
                <a:ea typeface="Helvetica"/>
                <a:cs typeface="Helvetica"/>
                <a:sym typeface="Helvetica"/>
              </a:rPr>
              <a:t>Phantom targeting test</a:t>
            </a: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3216" t="22863" r="22782" b="31148"/>
          <a:stretch/>
        </p:blipFill>
        <p:spPr>
          <a:xfrm rot="5400000">
            <a:off x="7589981" y="3885848"/>
            <a:ext cx="6447462" cy="347472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416272" y="2446139"/>
            <a:ext cx="8534400" cy="6400800"/>
          </a:xfrm>
          <a:prstGeom prst="rect">
            <a:avLst/>
          </a:prstGeom>
        </p:spPr>
      </p:pic>
    </p:spTree>
    <p:extLst>
      <p:ext uri="{BB962C8B-B14F-4D97-AF65-F5344CB8AC3E}">
        <p14:creationId xmlns:p14="http://schemas.microsoft.com/office/powerpoint/2010/main" val="1982867644"/>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335216" cy="970522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defTabSz="584200" eaLnBrk="1" fontAlgn="auto" latinLnBrk="0" hangingPunct="1">
              <a:lnSpc>
                <a:spcPct val="15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Conclusion and Outlook</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50000"/>
              </a:lnSpc>
              <a:spcBef>
                <a:spcPts val="0"/>
              </a:spcBef>
              <a:spcAft>
                <a:spcPts val="0"/>
              </a:spcAft>
              <a:buClrTx/>
              <a:buSzPct val="75000"/>
              <a:tabLst/>
              <a:defRPr sz="1800"/>
            </a:pPr>
            <a:endParaRPr lang="en-US" sz="2400" dirty="0" smtClean="0">
              <a:latin typeface="Calibri" pitchFamily="34" charset="0"/>
            </a:endParaRPr>
          </a:p>
          <a:p>
            <a:pPr marL="342900" lvl="8" indent="-342900" algn="just">
              <a:lnSpc>
                <a:spcPct val="150000"/>
              </a:lnSpc>
              <a:buSzPct val="75000"/>
              <a:buFont typeface="Wingdings" panose="05000000000000000000" pitchFamily="2" charset="2"/>
              <a:buChar char="ü"/>
              <a:defRPr sz="1800"/>
            </a:pPr>
            <a:r>
              <a:rPr lang="en-US" sz="2400" dirty="0">
                <a:latin typeface="Calibri" panose="020F0502020204030204" pitchFamily="34" charset="0"/>
                <a:cs typeface="Calibri" panose="020F0502020204030204" pitchFamily="34" charset="0"/>
              </a:rPr>
              <a:t>The proposed registration method </a:t>
            </a:r>
            <a:r>
              <a:rPr lang="en-US" sz="2400" dirty="0" smtClean="0">
                <a:latin typeface="Calibri" panose="020F0502020204030204" pitchFamily="34" charset="0"/>
                <a:cs typeface="Calibri" panose="020F0502020204030204" pitchFamily="34" charset="0"/>
              </a:rPr>
              <a:t>can </a:t>
            </a:r>
            <a:r>
              <a:rPr lang="en-US" sz="2400" dirty="0">
                <a:latin typeface="Calibri" panose="020F0502020204030204" pitchFamily="34" charset="0"/>
                <a:cs typeface="Calibri" panose="020F0502020204030204" pitchFamily="34" charset="0"/>
              </a:rPr>
              <a:t>contribute to a faster and more precise guiding of the MRI-based </a:t>
            </a:r>
            <a:r>
              <a:rPr lang="en-US" sz="2400" dirty="0" smtClean="0">
                <a:latin typeface="Calibri" panose="020F0502020204030204" pitchFamily="34" charset="0"/>
                <a:cs typeface="Calibri" panose="020F0502020204030204" pitchFamily="34" charset="0"/>
              </a:rPr>
              <a:t>interventions          Image acquisition time: 20 sec</a:t>
            </a:r>
          </a:p>
          <a:p>
            <a:pPr lvl="8" indent="0" algn="just">
              <a:lnSpc>
                <a:spcPct val="150000"/>
              </a:lnSpc>
              <a:buSzPct val="75000"/>
              <a:defRPr sz="1800"/>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Rotation processing </a:t>
            </a:r>
            <a:r>
              <a:rPr lang="en-US" sz="2400" dirty="0">
                <a:latin typeface="Calibri" panose="020F0502020204030204" pitchFamily="34" charset="0"/>
                <a:cs typeface="Calibri" panose="020F0502020204030204" pitchFamily="34" charset="0"/>
              </a:rPr>
              <a:t>time </a:t>
            </a:r>
            <a:r>
              <a:rPr lang="en-US" sz="2400" dirty="0" smtClean="0">
                <a:latin typeface="Calibri" panose="020F0502020204030204" pitchFamily="34" charset="0"/>
                <a:cs typeface="Calibri" panose="020F0502020204030204" pitchFamily="34" charset="0"/>
              </a:rPr>
              <a:t>: 15 -20 sec</a:t>
            </a:r>
          </a:p>
          <a:p>
            <a:pPr lvl="8" indent="0" algn="just">
              <a:lnSpc>
                <a:spcPct val="150000"/>
              </a:lnSpc>
              <a:buSzPct val="75000"/>
              <a:defRPr sz="1800"/>
            </a:pPr>
            <a:r>
              <a:rPr lang="en-US" sz="2400" dirty="0" smtClean="0">
                <a:latin typeface="Calibri" panose="020F0502020204030204" pitchFamily="34" charset="0"/>
                <a:cs typeface="Calibri" panose="020F0502020204030204" pitchFamily="34" charset="0"/>
              </a:rPr>
              <a:t>							Rotation adjustment time: 2 min</a:t>
            </a:r>
          </a:p>
          <a:p>
            <a:pPr lvl="8" indent="0" algn="just">
              <a:lnSpc>
                <a:spcPct val="150000"/>
              </a:lnSpc>
              <a:buSzPct val="75000"/>
              <a:defRPr sz="1800"/>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Image </a:t>
            </a:r>
            <a:r>
              <a:rPr lang="en-US" sz="2400" dirty="0">
                <a:latin typeface="Calibri" panose="020F0502020204030204" pitchFamily="34" charset="0"/>
                <a:cs typeface="Calibri" panose="020F0502020204030204" pitchFamily="34" charset="0"/>
              </a:rPr>
              <a:t>acquisition time: 20 </a:t>
            </a:r>
            <a:r>
              <a:rPr lang="en-US" sz="2400" dirty="0" smtClean="0">
                <a:latin typeface="Calibri" panose="020F0502020204030204" pitchFamily="34" charset="0"/>
                <a:cs typeface="Calibri" panose="020F0502020204030204" pitchFamily="34" charset="0"/>
              </a:rPr>
              <a:t>sec</a:t>
            </a:r>
          </a:p>
          <a:p>
            <a:pPr lvl="8" indent="0" algn="just">
              <a:lnSpc>
                <a:spcPct val="150000"/>
              </a:lnSpc>
              <a:buSzPct val="75000"/>
              <a:defRPr sz="1800"/>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Translation processing: 15 sec</a:t>
            </a:r>
          </a:p>
          <a:p>
            <a:pPr lvl="8" indent="0" algn="just">
              <a:lnSpc>
                <a:spcPct val="150000"/>
              </a:lnSpc>
              <a:buSzPct val="75000"/>
              <a:defRPr sz="1800"/>
            </a:pPr>
            <a:r>
              <a:rPr lang="en-US" sz="2400" dirty="0" smtClean="0">
                <a:latin typeface="Calibri" panose="020F0502020204030204" pitchFamily="34" charset="0"/>
                <a:cs typeface="Calibri" panose="020F0502020204030204" pitchFamily="34" charset="0"/>
              </a:rPr>
              <a:t>							Translation adjustment time : </a:t>
            </a:r>
            <a:r>
              <a:rPr lang="en-US" sz="2400" dirty="0">
                <a:latin typeface="Calibri" panose="020F0502020204030204" pitchFamily="34" charset="0"/>
                <a:cs typeface="Calibri" panose="020F0502020204030204" pitchFamily="34" charset="0"/>
              </a:rPr>
              <a:t>2</a:t>
            </a:r>
            <a:r>
              <a:rPr lang="en-US" sz="2400" dirty="0" smtClean="0">
                <a:latin typeface="Calibri" panose="020F0502020204030204" pitchFamily="34" charset="0"/>
                <a:cs typeface="Calibri" panose="020F0502020204030204" pitchFamily="34" charset="0"/>
              </a:rPr>
              <a:t> min</a:t>
            </a:r>
          </a:p>
          <a:p>
            <a:pPr lvl="8" indent="0" algn="just">
              <a:lnSpc>
                <a:spcPct val="150000"/>
              </a:lnSpc>
              <a:buSzPct val="75000"/>
              <a:defRPr sz="1800"/>
            </a:pP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RMSE : 0.5 degree</a:t>
            </a:r>
          </a:p>
          <a:p>
            <a:pPr lvl="8" indent="0" algn="just">
              <a:lnSpc>
                <a:spcPct val="150000"/>
              </a:lnSpc>
              <a:buSzPct val="75000"/>
              <a:defRPr sz="1800"/>
            </a:pPr>
            <a:endParaRPr lang="en-US" sz="2400" dirty="0">
              <a:latin typeface="Calibri" panose="020F0502020204030204" pitchFamily="34" charset="0"/>
              <a:cs typeface="Calibri" panose="020F0502020204030204" pitchFamily="34" charset="0"/>
            </a:endParaRPr>
          </a:p>
          <a:p>
            <a:pPr marL="342900" lvl="8" indent="-342900" algn="just">
              <a:lnSpc>
                <a:spcPct val="150000"/>
              </a:lnSpc>
              <a:buSzPct val="75000"/>
              <a:buFont typeface="Wingdings" panose="05000000000000000000" pitchFamily="2" charset="2"/>
              <a:buChar char="ü"/>
              <a:defRPr sz="1800"/>
            </a:pPr>
            <a:r>
              <a:rPr lang="en-US" sz="2400" dirty="0" smtClean="0">
                <a:latin typeface="Calibri" panose="020F0502020204030204" pitchFamily="34" charset="0"/>
                <a:cs typeface="Calibri" panose="020F0502020204030204" pitchFamily="34" charset="0"/>
              </a:rPr>
              <a:t>No need </a:t>
            </a:r>
            <a:r>
              <a:rPr lang="en-US" sz="2400" dirty="0">
                <a:latin typeface="Calibri" panose="020F0502020204030204" pitchFamily="34" charset="0"/>
                <a:cs typeface="Calibri" panose="020F0502020204030204" pitchFamily="34" charset="0"/>
              </a:rPr>
              <a:t>for an additional interface for connecting the MRI scanner and the navigation </a:t>
            </a:r>
            <a:r>
              <a:rPr lang="en-US" sz="2400" dirty="0" smtClean="0">
                <a:latin typeface="Calibri" panose="020F0502020204030204" pitchFamily="34" charset="0"/>
                <a:cs typeface="Calibri" panose="020F0502020204030204" pitchFamily="34" charset="0"/>
              </a:rPr>
              <a:t>software</a:t>
            </a:r>
          </a:p>
          <a:p>
            <a:pPr lvl="8" indent="0" algn="just">
              <a:lnSpc>
                <a:spcPct val="150000"/>
              </a:lnSpc>
              <a:buSzPct val="75000"/>
              <a:defRPr sz="1800"/>
            </a:pPr>
            <a:r>
              <a:rPr lang="en-US" sz="2400" dirty="0" smtClean="0">
                <a:latin typeface="Calibri" panose="020F0502020204030204" pitchFamily="34" charset="0"/>
                <a:cs typeface="Calibri" panose="020F0502020204030204" pitchFamily="34" charset="0"/>
              </a:rPr>
              <a:t>  </a:t>
            </a:r>
          </a:p>
          <a:p>
            <a:pPr marL="342900" lvl="8"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Automatic computation of the translational alignment of the Z-frame marker </a:t>
            </a:r>
          </a:p>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Improvement in the automatic segmentation of the Z-frame using a machine learning technique </a:t>
            </a:r>
          </a:p>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For the image acquisition setup, a new capture device with a higher quality</a:t>
            </a:r>
          </a:p>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Better converter ( the tested ones)</a:t>
            </a:r>
            <a:endParaRPr lang="en-US" sz="2400" dirty="0">
              <a:latin typeface="Calibri" panose="020F0502020204030204" pitchFamily="34" charset="0"/>
              <a:cs typeface="Calibri" panose="020F0502020204030204" pitchFamily="34" charset="0"/>
            </a:endParaRPr>
          </a:p>
        </p:txBody>
      </p:sp>
      <p:sp>
        <p:nvSpPr>
          <p:cNvPr id="7" name="Left Brace 6"/>
          <p:cNvSpPr/>
          <p:nvPr/>
        </p:nvSpPr>
        <p:spPr>
          <a:xfrm>
            <a:off x="4054128" y="3436640"/>
            <a:ext cx="216024" cy="4104456"/>
          </a:xfrm>
          <a:prstGeom prst="leftBrace">
            <a:avLst/>
          </a:prstGeom>
          <a:noFill/>
          <a:ln w="38100" cap="flat">
            <a:solidFill>
              <a:srgbClr val="8DC648"/>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rPr>
              <a:t> </a:t>
            </a:r>
            <a:endParaRPr kumimoji="0" lang="en-US" sz="1800" b="0" i="0" u="none" strike="noStrike" cap="none" spc="0" normalizeH="0" baseline="0" dirty="0">
              <a:ln>
                <a:noFill/>
              </a:ln>
              <a:solidFill>
                <a:srgbClr val="000000"/>
              </a:solidFill>
              <a:effectLst/>
              <a:uFillTx/>
            </a:endParaRPr>
          </a:p>
        </p:txBody>
      </p:sp>
    </p:spTree>
    <p:extLst>
      <p:ext uri="{BB962C8B-B14F-4D97-AF65-F5344CB8AC3E}">
        <p14:creationId xmlns:p14="http://schemas.microsoft.com/office/powerpoint/2010/main" val="2751474318"/>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335216" cy="52732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defTabSz="584200" eaLnBrk="1" fontAlgn="auto" latinLnBrk="0" hangingPunct="1">
              <a:lnSpc>
                <a:spcPct val="15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Conclusion and Outlook</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50000"/>
              </a:lnSpc>
              <a:spcBef>
                <a:spcPts val="0"/>
              </a:spcBef>
              <a:spcAft>
                <a:spcPts val="0"/>
              </a:spcAft>
              <a:buClrTx/>
              <a:buSzPct val="75000"/>
              <a:tabLst/>
              <a:defRPr sz="1800"/>
            </a:pPr>
            <a:endParaRPr lang="en-US" sz="2400" dirty="0" smtClean="0">
              <a:latin typeface="Calibri" pitchFamily="34" charset="0"/>
            </a:endParaRPr>
          </a:p>
          <a:p>
            <a:pPr marL="342900" lvl="8"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Automatic computation of the translational alignment of the Z-frame marker </a:t>
            </a:r>
          </a:p>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Improvement in the automatic segmentation of the Z-frame using a machine learning technique </a:t>
            </a:r>
          </a:p>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For the image acquisition setup, a new capture device with a higher quality</a:t>
            </a:r>
          </a:p>
          <a:p>
            <a:pPr marL="342900"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Better converter ( the tested ones)</a:t>
            </a:r>
          </a:p>
          <a:p>
            <a:pPr marL="342900" indent="-342900" algn="just">
              <a:lnSpc>
                <a:spcPct val="150000"/>
              </a:lnSpc>
              <a:buFont typeface="Wingdings" panose="05000000000000000000" pitchFamily="2" charset="2"/>
              <a:buChar char="Ø"/>
            </a:pPr>
            <a:endParaRPr lang="en-US" sz="2400" dirty="0">
              <a:latin typeface="Calibri" panose="020F0502020204030204" pitchFamily="34" charset="0"/>
              <a:cs typeface="Calibri" panose="020F0502020204030204" pitchFamily="34" charset="0"/>
            </a:endParaRPr>
          </a:p>
          <a:p>
            <a:pPr marL="342900" lvl="4"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WORKFLOW</a:t>
            </a:r>
          </a:p>
          <a:p>
            <a:pPr marL="342900" lvl="4" indent="-342900" algn="just">
              <a:lnSpc>
                <a:spcPct val="150000"/>
              </a:lnSpc>
              <a:buFont typeface="Wingdings" panose="05000000000000000000" pitchFamily="2" charset="2"/>
              <a:buChar char="Ø"/>
            </a:pPr>
            <a:r>
              <a:rPr lang="en-US" sz="2400" dirty="0" smtClean="0">
                <a:latin typeface="Calibri" panose="020F0502020204030204" pitchFamily="34" charset="0"/>
                <a:cs typeface="Calibri" panose="020F0502020204030204" pitchFamily="34" charset="0"/>
              </a:rPr>
              <a:t>IMRI procedures (FINISH) (VISION FULLFILL)</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29555060"/>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570412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MRI-guided interventions</a:t>
            </a:r>
          </a:p>
          <a:p>
            <a:pPr marL="0" marR="0" lvl="0" indent="0" defTabSz="584200" eaLnBrk="1" fontAlgn="auto" latinLnBrk="0" hangingPunct="1">
              <a:lnSpc>
                <a:spcPct val="100000"/>
              </a:lnSpc>
              <a:spcBef>
                <a:spcPts val="0"/>
              </a:spcBef>
              <a:spcAft>
                <a:spcPts val="0"/>
              </a:spcAft>
              <a:buClrTx/>
              <a:buSzTx/>
              <a:buFontTx/>
              <a:buNone/>
              <a:tabLst/>
              <a:defRPr sz="1800"/>
            </a:pPr>
            <a:endParaRPr kumimoji="0" lang="de-DE" sz="3200" b="1" i="0" u="none" strike="noStrike" kern="0" cap="none" spc="0" normalizeH="0" baseline="0" noProof="0" dirty="0">
              <a:ln>
                <a:noFill/>
              </a:ln>
              <a:solidFill>
                <a:sysClr val="windowText" lastClr="000000"/>
              </a:solidFill>
              <a:effectLst/>
              <a:uLnTx/>
              <a:uFillTx/>
              <a:latin typeface="Calibri" panose="020F0502020204030204" pitchFamily="34" charset="0"/>
              <a:cs typeface="Helvetica"/>
              <a:sym typeface="Helvetica"/>
            </a:endParaRPr>
          </a:p>
          <a:p>
            <a:pPr marL="0" marR="0" lvl="0" indent="0" algn="l" defTabSz="584200" eaLnBrk="1" fontAlgn="auto" latinLnBrk="0" hangingPunct="1">
              <a:lnSpc>
                <a:spcPct val="150000"/>
              </a:lnSpc>
              <a:spcBef>
                <a:spcPts val="0"/>
              </a:spcBef>
              <a:spcAft>
                <a:spcPts val="0"/>
              </a:spcAft>
              <a:buClrTx/>
              <a:buSzTx/>
              <a:buFontTx/>
              <a:buNone/>
              <a:tabLst/>
              <a:defRPr sz="1800"/>
            </a:pPr>
            <a:r>
              <a:rPr lang="de-DE" sz="2400" dirty="0" smtClean="0">
                <a:latin typeface="Calibri" panose="020F0502020204030204" pitchFamily="34" charset="0"/>
                <a:cs typeface="Helvetica"/>
                <a:sym typeface="Helvetica"/>
              </a:rPr>
              <a:t>Ap</a:t>
            </a:r>
            <a:r>
              <a:rPr lang="en-US" sz="2400" dirty="0" smtClean="0">
                <a:latin typeface="Calibri" panose="020F0502020204030204" pitchFamily="34" charset="0"/>
                <a:cs typeface="Helvetica"/>
                <a:sym typeface="Helvetica"/>
              </a:rPr>
              <a:t>plication:	Biopsy, ablation, neurosurgical interventions</a:t>
            </a:r>
          </a:p>
          <a:p>
            <a:pPr marL="0" marR="0" lvl="0" indent="0" algn="l" defTabSz="584200" eaLnBrk="1" fontAlgn="auto" latinLnBrk="0" hangingPunct="1">
              <a:lnSpc>
                <a:spcPct val="150000"/>
              </a:lnSpc>
              <a:spcBef>
                <a:spcPts val="0"/>
              </a:spcBef>
              <a:spcAft>
                <a:spcPts val="0"/>
              </a:spcAft>
              <a:buClrTx/>
              <a:buSzTx/>
              <a:buFontTx/>
              <a:buNone/>
              <a:tabLst/>
              <a:defRPr sz="1800"/>
            </a:pPr>
            <a:r>
              <a:rPr lang="en-US" sz="2400" dirty="0" smtClean="0">
                <a:latin typeface="Calibri" panose="020F0502020204030204" pitchFamily="34" charset="0"/>
                <a:cs typeface="Helvetica"/>
                <a:sym typeface="Helvetica"/>
              </a:rPr>
              <a:t>Methods: 	Freehand approach</a:t>
            </a:r>
          </a:p>
          <a:p>
            <a:pPr marL="0" marR="0" lvl="0" indent="0" algn="l" defTabSz="584200" eaLnBrk="1" fontAlgn="auto" latinLnBrk="0" hangingPunct="1">
              <a:lnSpc>
                <a:spcPct val="150000"/>
              </a:lnSpc>
              <a:spcBef>
                <a:spcPts val="0"/>
              </a:spcBef>
              <a:spcAft>
                <a:spcPts val="0"/>
              </a:spcAft>
              <a:buClrTx/>
              <a:buSzTx/>
              <a:buFontTx/>
              <a:buNone/>
              <a:tabLst/>
              <a:defRPr sz="1800"/>
            </a:pPr>
            <a:r>
              <a:rPr lang="en-US" sz="2400" dirty="0">
                <a:latin typeface="Calibri" panose="020F0502020204030204" pitchFamily="34" charset="0"/>
                <a:cs typeface="Helvetica"/>
                <a:sym typeface="Helvetica"/>
              </a:rPr>
              <a:t>	</a:t>
            </a:r>
            <a:r>
              <a:rPr lang="en-US" sz="2400" dirty="0" smtClean="0">
                <a:latin typeface="Calibri" panose="020F0502020204030204" pitchFamily="34" charset="0"/>
                <a:cs typeface="Helvetica"/>
                <a:sym typeface="Helvetica"/>
              </a:rPr>
              <a:t>	 	MR-compatible mechanical or robotic device</a:t>
            </a:r>
          </a:p>
          <a:p>
            <a:pPr marL="0" marR="0" lvl="0" indent="0" algn="l" defTabSz="584200" eaLnBrk="1" fontAlgn="auto" latinLnBrk="0" hangingPunct="1">
              <a:lnSpc>
                <a:spcPct val="100000"/>
              </a:lnSpc>
              <a:spcBef>
                <a:spcPts val="0"/>
              </a:spcBef>
              <a:spcAft>
                <a:spcPts val="0"/>
              </a:spcAft>
              <a:buClrTx/>
              <a:buSzTx/>
              <a:buFontTx/>
              <a:buNone/>
              <a:tabLst/>
              <a:defRPr sz="1800"/>
            </a:pPr>
            <a:endParaRPr lang="en-US" sz="2400" dirty="0" smtClean="0">
              <a:latin typeface="Calibri" panose="020F0502020204030204" pitchFamily="34" charset="0"/>
              <a:cs typeface="Helvetica"/>
              <a:sym typeface="Helvetica"/>
            </a:endParaRPr>
          </a:p>
          <a:p>
            <a:pPr marL="0" marR="0" lvl="0" indent="0" algn="l" defTabSz="584200" eaLnBrk="1" fontAlgn="auto" latinLnBrk="0" hangingPunct="1">
              <a:lnSpc>
                <a:spcPct val="100000"/>
              </a:lnSpc>
              <a:spcBef>
                <a:spcPts val="0"/>
              </a:spcBef>
              <a:spcAft>
                <a:spcPts val="0"/>
              </a:spcAft>
              <a:buClrTx/>
              <a:buSzTx/>
              <a:buFontTx/>
              <a:buNone/>
              <a:tabLst/>
              <a:defRPr sz="1800"/>
            </a:pPr>
            <a:endParaRPr lang="en-US" sz="2400" dirty="0" smtClean="0">
              <a:latin typeface="Calibri" panose="020F0502020204030204" pitchFamily="34" charset="0"/>
              <a:cs typeface="Helvetica"/>
              <a:sym typeface="Helvetica"/>
            </a:endParaRPr>
          </a:p>
          <a:p>
            <a:pPr marL="0" marR="0" lvl="0" indent="0" algn="l" defTabSz="584200" eaLnBrk="1" fontAlgn="auto" latinLnBrk="0" hangingPunct="1">
              <a:lnSpc>
                <a:spcPct val="100000"/>
              </a:lnSpc>
              <a:spcBef>
                <a:spcPts val="0"/>
              </a:spcBef>
              <a:spcAft>
                <a:spcPts val="0"/>
              </a:spcAft>
              <a:buClrTx/>
              <a:buSzTx/>
              <a:buFontTx/>
              <a:buNone/>
              <a:tabLst/>
              <a:defRPr sz="1800"/>
            </a:pPr>
            <a:endParaRPr kumimoji="0" lang="en-US" sz="2400" i="0" u="none" strike="noStrike" kern="0" cap="none" spc="0" normalizeH="0" baseline="0" noProof="0" dirty="0">
              <a:ln>
                <a:noFill/>
              </a:ln>
              <a:solidFill>
                <a:sysClr val="windowText" lastClr="000000"/>
              </a:solidFill>
              <a:effectLst/>
              <a:uLnTx/>
              <a:uFillTx/>
              <a:latin typeface="Calibri" panose="020F0502020204030204" pitchFamily="34" charset="0"/>
              <a:cs typeface="Helvetica"/>
              <a:sym typeface="Helvetica"/>
            </a:endParaRPr>
          </a:p>
          <a:p>
            <a:pPr marL="0" marR="0" lvl="0" indent="0" algn="l" defTabSz="584200" eaLnBrk="1" fontAlgn="auto" latinLnBrk="0" hangingPunct="1">
              <a:lnSpc>
                <a:spcPct val="100000"/>
              </a:lnSpc>
              <a:spcBef>
                <a:spcPts val="0"/>
              </a:spcBef>
              <a:spcAft>
                <a:spcPts val="0"/>
              </a:spcAft>
              <a:buClrTx/>
              <a:buSzTx/>
              <a:buFontTx/>
              <a:buNone/>
              <a:tabLst/>
              <a:defRPr sz="1800"/>
            </a:pPr>
            <a:endParaRPr kumimoji="0" lang="en-US" sz="240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cxnSp>
        <p:nvCxnSpPr>
          <p:cNvPr id="17" name="Straight Connector 16"/>
          <p:cNvCxnSpPr/>
          <p:nvPr/>
        </p:nvCxnSpPr>
        <p:spPr>
          <a:xfrm>
            <a:off x="2181920" y="6388968"/>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4119" t="23418" r="48194" b="44265"/>
          <a:stretch/>
        </p:blipFill>
        <p:spPr>
          <a:xfrm>
            <a:off x="8791439" y="2500536"/>
            <a:ext cx="3342209" cy="2194560"/>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4219" r="5783"/>
          <a:stretch/>
        </p:blipFill>
        <p:spPr>
          <a:xfrm>
            <a:off x="1029792" y="4908764"/>
            <a:ext cx="5047416" cy="4206240"/>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5249" t="9005" r="12726" b="-4"/>
          <a:stretch/>
        </p:blipFill>
        <p:spPr>
          <a:xfrm>
            <a:off x="7078464" y="4908764"/>
            <a:ext cx="5055184" cy="4206240"/>
          </a:xfrm>
          <a:prstGeom prst="rect">
            <a:avLst/>
          </a:prstGeom>
        </p:spPr>
      </p:pic>
      <p:sp>
        <p:nvSpPr>
          <p:cNvPr id="6" name="Rectangle 5"/>
          <p:cNvSpPr/>
          <p:nvPr/>
        </p:nvSpPr>
        <p:spPr>
          <a:xfrm>
            <a:off x="-7467152" y="9744202"/>
            <a:ext cx="11881320" cy="4862224"/>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3544" y="4817324"/>
            <a:ext cx="7315200" cy="4389120"/>
          </a:xfrm>
          <a:prstGeom prst="rect">
            <a:avLst/>
          </a:prstGeom>
        </p:spPr>
      </p:pic>
    </p:spTree>
    <p:extLst>
      <p:ext uri="{BB962C8B-B14F-4D97-AF65-F5344CB8AC3E}">
        <p14:creationId xmlns:p14="http://schemas.microsoft.com/office/powerpoint/2010/main" val="20179515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3"/>
                                        </p:tgtEl>
                                      </p:cBhvr>
                                    </p:animEffect>
                                    <p:anim calcmode="lin" valueType="num">
                                      <p:cBhvr>
                                        <p:cTn id="12" dur="1000"/>
                                        <p:tgtEl>
                                          <p:spTgt spid="3"/>
                                        </p:tgtEl>
                                        <p:attrNameLst>
                                          <p:attrName>ppt_x</p:attrName>
                                        </p:attrNameLst>
                                      </p:cBhvr>
                                      <p:tavLst>
                                        <p:tav tm="0">
                                          <p:val>
                                            <p:strVal val="ppt_x"/>
                                          </p:val>
                                        </p:tav>
                                        <p:tav tm="100000">
                                          <p:val>
                                            <p:strVal val="ppt_x"/>
                                          </p:val>
                                        </p:tav>
                                      </p:tavLst>
                                    </p:anim>
                                    <p:anim calcmode="lin" valueType="num">
                                      <p:cBhvr>
                                        <p:cTn id="13" dur="1000"/>
                                        <p:tgtEl>
                                          <p:spTgt spid="3"/>
                                        </p:tgtEl>
                                        <p:attrNameLst>
                                          <p:attrName>ppt_y</p:attrName>
                                        </p:attrNameLst>
                                      </p:cBhvr>
                                      <p:tavLst>
                                        <p:tav tm="0">
                                          <p:val>
                                            <p:strVal val="ppt_y"/>
                                          </p:val>
                                        </p:tav>
                                        <p:tav tm="100000">
                                          <p:val>
                                            <p:strVal val="ppt_y+.1"/>
                                          </p:val>
                                        </p:tav>
                                      </p:tavLst>
                                    </p:anim>
                                    <p:set>
                                      <p:cBhvr>
                                        <p:cTn id="14" dur="1" fill="hold">
                                          <p:stCondLst>
                                            <p:cond delay="999"/>
                                          </p:stCondLst>
                                        </p:cTn>
                                        <p:tgtEl>
                                          <p:spTgt spid="3"/>
                                        </p:tgtEl>
                                        <p:attrNameLst>
                                          <p:attrName>style.visibility</p:attrName>
                                        </p:attrNameLst>
                                      </p:cBhvr>
                                      <p:to>
                                        <p:strVal val="hidden"/>
                                      </p:to>
                                    </p:set>
                                  </p:childTnLst>
                                </p:cTn>
                              </p:par>
                              <p:par>
                                <p:cTn id="15" presetID="42" presetClass="exit" presetSubtype="0" fill="hold" nodeType="withEffect">
                                  <p:stCondLst>
                                    <p:cond delay="0"/>
                                  </p:stCondLst>
                                  <p:childTnLst>
                                    <p:animEffect transition="out" filter="fade">
                                      <p:cBhvr>
                                        <p:cTn id="16" dur="1000"/>
                                        <p:tgtEl>
                                          <p:spTgt spid="8"/>
                                        </p:tgtEl>
                                      </p:cBhvr>
                                    </p:animEffect>
                                    <p:anim calcmode="lin" valueType="num">
                                      <p:cBhvr>
                                        <p:cTn id="17" dur="1000"/>
                                        <p:tgtEl>
                                          <p:spTgt spid="8"/>
                                        </p:tgtEl>
                                        <p:attrNameLst>
                                          <p:attrName>ppt_x</p:attrName>
                                        </p:attrNameLst>
                                      </p:cBhvr>
                                      <p:tavLst>
                                        <p:tav tm="0">
                                          <p:val>
                                            <p:strVal val="ppt_x"/>
                                          </p:val>
                                        </p:tav>
                                        <p:tav tm="100000">
                                          <p:val>
                                            <p:strVal val="ppt_x"/>
                                          </p:val>
                                        </p:tav>
                                      </p:tavLst>
                                    </p:anim>
                                    <p:anim calcmode="lin" valueType="num">
                                      <p:cBhvr>
                                        <p:cTn id="18" dur="1000"/>
                                        <p:tgtEl>
                                          <p:spTgt spid="8"/>
                                        </p:tgtEl>
                                        <p:attrNameLst>
                                          <p:attrName>ppt_y</p:attrName>
                                        </p:attrNameLst>
                                      </p:cBhvr>
                                      <p:tavLst>
                                        <p:tav tm="0">
                                          <p:val>
                                            <p:strVal val="ppt_y"/>
                                          </p:val>
                                        </p:tav>
                                        <p:tav tm="100000">
                                          <p:val>
                                            <p:strVal val="ppt_y+.1"/>
                                          </p:val>
                                        </p:tav>
                                      </p:tavLst>
                                    </p:anim>
                                    <p:set>
                                      <p:cBhvr>
                                        <p:cTn id="19" dur="1" fill="hold">
                                          <p:stCondLst>
                                            <p:cond delay="999"/>
                                          </p:stCondLst>
                                        </p:cTn>
                                        <p:tgtEl>
                                          <p:spTgt spid="8"/>
                                        </p:tgtEl>
                                        <p:attrNameLst>
                                          <p:attrName>style.visibility</p:attrName>
                                        </p:attrNameLst>
                                      </p:cBhvr>
                                      <p:to>
                                        <p:strVal val="hidden"/>
                                      </p:to>
                                    </p:set>
                                  </p:childTnLst>
                                </p:cTn>
                              </p:par>
                              <p:par>
                                <p:cTn id="20" presetID="3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fltVal val="0"/>
                                          </p:val>
                                        </p:tav>
                                        <p:tav tm="100000">
                                          <p:val>
                                            <p:strVal val="#ppt_w"/>
                                          </p:val>
                                        </p:tav>
                                      </p:tavLst>
                                    </p:anim>
                                    <p:anim calcmode="lin" valueType="num">
                                      <p:cBhvr>
                                        <p:cTn id="23" dur="1000" fill="hold"/>
                                        <p:tgtEl>
                                          <p:spTgt spid="5"/>
                                        </p:tgtEl>
                                        <p:attrNameLst>
                                          <p:attrName>ppt_h</p:attrName>
                                        </p:attrNameLst>
                                      </p:cBhvr>
                                      <p:tavLst>
                                        <p:tav tm="0">
                                          <p:val>
                                            <p:fltVal val="0"/>
                                          </p:val>
                                        </p:tav>
                                        <p:tav tm="100000">
                                          <p:val>
                                            <p:strVal val="#ppt_h"/>
                                          </p:val>
                                        </p:tav>
                                      </p:tavLst>
                                    </p:anim>
                                    <p:anim calcmode="lin" valueType="num">
                                      <p:cBhvr>
                                        <p:cTn id="24" dur="1000" fill="hold"/>
                                        <p:tgtEl>
                                          <p:spTgt spid="5"/>
                                        </p:tgtEl>
                                        <p:attrNameLst>
                                          <p:attrName>style.rotation</p:attrName>
                                        </p:attrNameLst>
                                      </p:cBhvr>
                                      <p:tavLst>
                                        <p:tav tm="0">
                                          <p:val>
                                            <p:fltVal val="90"/>
                                          </p:val>
                                        </p:tav>
                                        <p:tav tm="100000">
                                          <p:val>
                                            <p:fltVal val="0"/>
                                          </p:val>
                                        </p:tav>
                                      </p:tavLst>
                                    </p:anim>
                                    <p:animEffect transition="in" filter="fade">
                                      <p:cBhvr>
                                        <p:cTn id="25" dur="1000"/>
                                        <p:tgtEl>
                                          <p:spTgt spid="5"/>
                                        </p:tgtEl>
                                      </p:cBhvr>
                                    </p:animEffect>
                                  </p:childTnLst>
                                </p:cTn>
                              </p:par>
                              <p:par>
                                <p:cTn id="26" presetID="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84741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Calibri" panose="020F0502020204030204" pitchFamily="34" charset="0"/>
                <a:sym typeface="Helvetica"/>
              </a:rPr>
              <a:t>References</a:t>
            </a:r>
          </a:p>
          <a:p>
            <a:pPr marL="0" marR="0" lvl="0" indent="0" defTabSz="584200" eaLnBrk="1" fontAlgn="auto" latinLnBrk="0" hangingPunct="1">
              <a:lnSpc>
                <a:spcPct val="100000"/>
              </a:lnSpc>
              <a:spcBef>
                <a:spcPts val="0"/>
              </a:spcBef>
              <a:spcAft>
                <a:spcPts val="0"/>
              </a:spcAft>
              <a:buClrTx/>
              <a:buSzTx/>
              <a:buFontTx/>
              <a:buNone/>
              <a:tabLst/>
              <a:defRPr sz="1800"/>
            </a:pPr>
            <a:endParaRPr kumimoji="0" lang="de-DE" sz="3200" b="1" i="0" u="none" strike="noStrike" kern="0" cap="none" spc="0" normalizeH="0" baseline="0" dirty="0">
              <a:ln>
                <a:noFill/>
              </a:ln>
              <a:solidFill>
                <a:sysClr val="windowText" lastClr="000000"/>
              </a:solidFill>
              <a:effectLst/>
              <a:uLnTx/>
              <a:uFillTx/>
              <a:latin typeface="Calibri" panose="020F0502020204030204" pitchFamily="34" charset="0"/>
              <a:ea typeface="Helvetica"/>
              <a:cs typeface="Calibri" panose="020F0502020204030204" pitchFamily="34" charset="0"/>
              <a:sym typeface="Helvetica"/>
            </a:endParaRPr>
          </a:p>
          <a:p>
            <a:pPr marL="342900" lvl="0" indent="-342900" algn="l">
              <a:buFont typeface="Arial" panose="020B0604020202020204" pitchFamily="34" charset="0"/>
              <a:buChar char="•"/>
              <a:defRPr sz="1800"/>
            </a:pPr>
            <a:r>
              <a:rPr lang="en-US" sz="1800" dirty="0">
                <a:latin typeface="Calibri" panose="020F0502020204030204" pitchFamily="34" charset="0"/>
                <a:cs typeface="Calibri" panose="020F0502020204030204" pitchFamily="34" charset="0"/>
              </a:rPr>
              <a:t>Cepek, Jeremy, Blaine A. </a:t>
            </a:r>
            <a:r>
              <a:rPr lang="en-US" sz="1800" dirty="0" err="1">
                <a:latin typeface="Calibri" panose="020F0502020204030204" pitchFamily="34" charset="0"/>
                <a:cs typeface="Calibri" panose="020F0502020204030204" pitchFamily="34" charset="0"/>
              </a:rPr>
              <a:t>Chronik</a:t>
            </a:r>
            <a:r>
              <a:rPr lang="en-US" sz="1800" dirty="0">
                <a:latin typeface="Calibri" panose="020F0502020204030204" pitchFamily="34" charset="0"/>
                <a:cs typeface="Calibri" panose="020F0502020204030204" pitchFamily="34" charset="0"/>
              </a:rPr>
              <a:t>, and Aaron </a:t>
            </a:r>
            <a:r>
              <a:rPr lang="en-US" sz="1800" dirty="0" err="1">
                <a:latin typeface="Calibri" panose="020F0502020204030204" pitchFamily="34" charset="0"/>
                <a:cs typeface="Calibri" panose="020F0502020204030204" pitchFamily="34" charset="0"/>
              </a:rPr>
              <a:t>Fenster</a:t>
            </a:r>
            <a:r>
              <a:rPr lang="en-US" sz="1800" dirty="0">
                <a:latin typeface="Calibri" panose="020F0502020204030204" pitchFamily="34" charset="0"/>
                <a:cs typeface="Calibri" panose="020F0502020204030204" pitchFamily="34" charset="0"/>
              </a:rPr>
              <a:t>. "Errors in device localization in MRI using Z-Frames." </a:t>
            </a:r>
            <a:r>
              <a:rPr lang="en-US" sz="1800" i="1" dirty="0">
                <a:latin typeface="Calibri" panose="020F0502020204030204" pitchFamily="34" charset="0"/>
                <a:cs typeface="Calibri" panose="020F0502020204030204" pitchFamily="34" charset="0"/>
              </a:rPr>
              <a:t>International Conference on Medical Image Computing and Computer-Assisted Intervention</a:t>
            </a:r>
            <a:r>
              <a:rPr lang="en-US" sz="1800" dirty="0">
                <a:latin typeface="Calibri" panose="020F0502020204030204" pitchFamily="34" charset="0"/>
                <a:cs typeface="Calibri" panose="020F0502020204030204" pitchFamily="34" charset="0"/>
              </a:rPr>
              <a:t>. Springer, Berlin, Heidelberg, 2013</a:t>
            </a:r>
            <a:r>
              <a:rPr lang="en-US" sz="1800" dirty="0" smtClean="0">
                <a:latin typeface="Calibri" panose="020F0502020204030204" pitchFamily="34" charset="0"/>
                <a:cs typeface="Calibri" panose="020F0502020204030204" pitchFamily="34" charset="0"/>
              </a:rPr>
              <a:t>.</a:t>
            </a:r>
            <a:endParaRPr lang="de-DE" sz="2000" b="1" dirty="0">
              <a:latin typeface="Calibri" panose="020F0502020204030204" pitchFamily="34" charset="0"/>
              <a:cs typeface="Calibri" panose="020F0502020204030204" pitchFamily="34" charset="0"/>
              <a:sym typeface="Helvetica"/>
            </a:endParaRPr>
          </a:p>
          <a:p>
            <a:pPr marL="342900" lvl="0" indent="-342900" algn="l">
              <a:buFont typeface="Arial" panose="020B0604020202020204" pitchFamily="34" charset="0"/>
              <a:buChar char="•"/>
              <a:defRPr sz="1800"/>
            </a:pPr>
            <a:endParaRPr kumimoji="0" lang="de-DE" sz="18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Calibri" panose="020F0502020204030204" pitchFamily="34" charset="0"/>
              <a:sym typeface="Helvetica"/>
            </a:endParaRPr>
          </a:p>
          <a:p>
            <a:pPr marL="285750" lvl="0" indent="-285750" algn="l">
              <a:buFont typeface="Arial" panose="020B0604020202020204" pitchFamily="34" charset="0"/>
              <a:buChar char="•"/>
              <a:defRPr sz="1800"/>
            </a:pPr>
            <a:r>
              <a:rPr lang="en-US" sz="1800" dirty="0" smtClean="0">
                <a:latin typeface="Calibri" panose="020F0502020204030204" pitchFamily="34" charset="0"/>
                <a:cs typeface="Calibri" panose="020F0502020204030204" pitchFamily="34" charset="0"/>
              </a:rPr>
              <a:t>2. Su</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Hao</a:t>
            </a:r>
            <a:r>
              <a:rPr lang="en-US" sz="1800" dirty="0">
                <a:latin typeface="Calibri" panose="020F0502020204030204" pitchFamily="34" charset="0"/>
                <a:cs typeface="Calibri" panose="020F0502020204030204" pitchFamily="34" charset="0"/>
              </a:rPr>
              <a:t>, et al. "A concentric tube continuum robot with piezoelectric actuation for MRI-guided closed-loop targeting." </a:t>
            </a:r>
            <a:r>
              <a:rPr lang="en-US" sz="1800" i="1" dirty="0">
                <a:latin typeface="Calibri" panose="020F0502020204030204" pitchFamily="34" charset="0"/>
                <a:cs typeface="Calibri" panose="020F0502020204030204" pitchFamily="34" charset="0"/>
              </a:rPr>
              <a:t>Annals of biomedical engineering</a:t>
            </a:r>
            <a:r>
              <a:rPr lang="en-US" sz="1800" dirty="0">
                <a:latin typeface="Calibri" panose="020F0502020204030204" pitchFamily="34" charset="0"/>
                <a:cs typeface="Calibri" panose="020F0502020204030204" pitchFamily="34" charset="0"/>
              </a:rPr>
              <a:t> 44.10 (2016): 2863-2873</a:t>
            </a:r>
            <a:r>
              <a:rPr lang="en-US" sz="1800" dirty="0" smtClean="0">
                <a:latin typeface="Calibri" panose="020F0502020204030204" pitchFamily="34" charset="0"/>
                <a:cs typeface="Calibri" panose="020F0502020204030204" pitchFamily="34" charset="0"/>
              </a:rPr>
              <a:t>.</a:t>
            </a:r>
          </a:p>
          <a:p>
            <a:pPr lvl="0" algn="l">
              <a:defRPr sz="1800"/>
            </a:pPr>
            <a:endParaRPr kumimoji="0" lang="en-US" sz="1800" b="1" i="0" u="none" strike="noStrike" kern="0" cap="none" spc="0" normalizeH="0" baseline="0" noProof="0" dirty="0">
              <a:ln>
                <a:noFill/>
              </a:ln>
              <a:solidFill>
                <a:sysClr val="windowText" lastClr="000000"/>
              </a:solidFill>
              <a:effectLst/>
              <a:uLnTx/>
              <a:uFillTx/>
              <a:latin typeface="Calibri" panose="020F0502020204030204" pitchFamily="34" charset="0"/>
              <a:ea typeface="Helvetica"/>
              <a:cs typeface="Calibri" panose="020F0502020204030204" pitchFamily="34" charset="0"/>
              <a:sym typeface="Helvetica"/>
            </a:endParaRPr>
          </a:p>
          <a:p>
            <a:pPr marL="285750" lvl="0" indent="-285750" algn="l">
              <a:buFont typeface="Arial" panose="020B0604020202020204" pitchFamily="34" charset="0"/>
              <a:buChar char="•"/>
              <a:defRPr sz="1800"/>
            </a:pPr>
            <a:r>
              <a:rPr lang="en-US" sz="1800" dirty="0" smtClean="0">
                <a:latin typeface="Calibri" panose="020F0502020204030204" pitchFamily="34" charset="0"/>
                <a:cs typeface="Calibri" panose="020F0502020204030204" pitchFamily="34" charset="0"/>
              </a:rPr>
              <a:t>3. </a:t>
            </a:r>
            <a:r>
              <a:rPr lang="en-US" sz="1800" dirty="0" err="1" smtClean="0">
                <a:latin typeface="Calibri" panose="020F0502020204030204" pitchFamily="34" charset="0"/>
                <a:cs typeface="Calibri" panose="020F0502020204030204" pitchFamily="34" charset="0"/>
              </a:rPr>
              <a:t>DiMaio</a:t>
            </a:r>
            <a:r>
              <a:rPr lang="en-US" sz="1800" dirty="0">
                <a:latin typeface="Calibri" panose="020F0502020204030204" pitchFamily="34" charset="0"/>
                <a:cs typeface="Calibri" panose="020F0502020204030204" pitchFamily="34" charset="0"/>
              </a:rPr>
              <a:t>, Simon P., et al. "Dynamic MRI scan plane control for passive tracking of instruments and devices." </a:t>
            </a:r>
            <a:r>
              <a:rPr lang="en-US" sz="1800" i="1" dirty="0">
                <a:latin typeface="Calibri" panose="020F0502020204030204" pitchFamily="34" charset="0"/>
                <a:cs typeface="Calibri" panose="020F0502020204030204" pitchFamily="34" charset="0"/>
              </a:rPr>
              <a:t>International Conference on Medical Image Computing and Computer-Assisted Intervention</a:t>
            </a:r>
            <a:r>
              <a:rPr lang="en-US" sz="1800" dirty="0">
                <a:latin typeface="Calibri" panose="020F0502020204030204" pitchFamily="34" charset="0"/>
                <a:cs typeface="Calibri" panose="020F0502020204030204" pitchFamily="34" charset="0"/>
              </a:rPr>
              <a:t>. Springer, Berlin, Heidelberg, 2007</a:t>
            </a:r>
            <a:r>
              <a:rPr lang="en-US" sz="1800" dirty="0" smtClean="0">
                <a:latin typeface="Calibri" panose="020F0502020204030204" pitchFamily="34" charset="0"/>
                <a:cs typeface="Calibri" panose="020F0502020204030204" pitchFamily="34" charset="0"/>
              </a:rPr>
              <a:t>.</a:t>
            </a:r>
          </a:p>
          <a:p>
            <a:pPr marL="285750" lvl="0" indent="-285750" algn="l">
              <a:buFont typeface="Arial" panose="020B0604020202020204" pitchFamily="34" charset="0"/>
              <a:buChar char="•"/>
              <a:defRPr sz="1800"/>
            </a:pPr>
            <a:endParaRPr lang="en-US" sz="1800" dirty="0" smtClean="0">
              <a:latin typeface="Calibri" panose="020F0502020204030204" pitchFamily="34" charset="0"/>
              <a:cs typeface="Calibri" panose="020F0502020204030204" pitchFamily="34" charset="0"/>
            </a:endParaRPr>
          </a:p>
          <a:p>
            <a:pPr marL="285750" lvl="0" indent="-285750" algn="l">
              <a:buFont typeface="Arial" panose="020B0604020202020204" pitchFamily="34" charset="0"/>
              <a:buChar char="•"/>
              <a:defRPr sz="1800"/>
            </a:pPr>
            <a:r>
              <a:rPr lang="en-US" sz="1800" dirty="0" err="1" smtClean="0">
                <a:latin typeface="Calibri" panose="020F0502020204030204" pitchFamily="34" charset="0"/>
                <a:cs typeface="Calibri" panose="020F0502020204030204" pitchFamily="34" charset="0"/>
              </a:rPr>
              <a:t>Tokuda</a:t>
            </a:r>
            <a:r>
              <a:rPr lang="en-US" sz="1800" dirty="0">
                <a:latin typeface="Calibri" panose="020F0502020204030204" pitchFamily="34" charset="0"/>
                <a:cs typeface="Calibri" panose="020F0502020204030204" pitchFamily="34" charset="0"/>
              </a:rPr>
              <a:t>, Junichi, et al. "Configurable automatic detection and registration of fiducial frames for device-to-image registration in MRI-guided prostate interventions." </a:t>
            </a:r>
            <a:r>
              <a:rPr lang="en-US" sz="1800" i="1" dirty="0">
                <a:latin typeface="Calibri" panose="020F0502020204030204" pitchFamily="34" charset="0"/>
                <a:cs typeface="Calibri" panose="020F0502020204030204" pitchFamily="34" charset="0"/>
              </a:rPr>
              <a:t>International Conference on Medical Image Computing and Computer-Assisted Intervention</a:t>
            </a:r>
            <a:r>
              <a:rPr lang="en-US" sz="1800" dirty="0">
                <a:latin typeface="Calibri" panose="020F0502020204030204" pitchFamily="34" charset="0"/>
                <a:cs typeface="Calibri" panose="020F0502020204030204" pitchFamily="34" charset="0"/>
              </a:rPr>
              <a:t>. Springer, Berlin, Heidelberg, 2013</a:t>
            </a:r>
            <a:r>
              <a:rPr lang="en-US" sz="1800" dirty="0" smtClean="0">
                <a:latin typeface="Calibri" panose="020F0502020204030204" pitchFamily="34" charset="0"/>
                <a:cs typeface="Calibri" panose="020F0502020204030204" pitchFamily="34" charset="0"/>
              </a:rPr>
              <a:t>.</a:t>
            </a:r>
            <a:endParaRPr lang="de-DE" sz="3200" b="1" dirty="0">
              <a:latin typeface="Calibri" panose="020F0502020204030204" pitchFamily="34" charset="0"/>
              <a:cs typeface="Calibri" panose="020F0502020204030204" pitchFamily="34" charset="0"/>
              <a:sym typeface="Helvetica"/>
            </a:endParaRPr>
          </a:p>
          <a:p>
            <a:pPr marL="285750" lvl="0" indent="-285750" algn="l">
              <a:buFont typeface="Arial" panose="020B0604020202020204" pitchFamily="34" charset="0"/>
              <a:buChar char="•"/>
              <a:defRPr sz="1800"/>
            </a:pPr>
            <a:endParaRPr kumimoji="0" lang="en-US" sz="2400" b="0" i="0" u="none" strike="noStrike" kern="0" cap="none" spc="0" normalizeH="0" baseline="0" noProof="0" dirty="0" smtClean="0">
              <a:ln>
                <a:noFill/>
              </a:ln>
              <a:solidFill>
                <a:sysClr val="windowText" lastClr="000000"/>
              </a:solidFill>
              <a:effectLst/>
              <a:uLnTx/>
              <a:uFillTx/>
              <a:latin typeface="Calibri" panose="020F0502020204030204" pitchFamily="34" charset="0"/>
              <a:cs typeface="Calibri" panose="020F0502020204030204" pitchFamily="34" charset="0"/>
              <a:sym typeface="Helvetica Light"/>
            </a:endParaRPr>
          </a:p>
          <a:p>
            <a:pPr marL="285750" lvl="8" indent="-285750" algn="just">
              <a:buSzPct val="75000"/>
              <a:buFont typeface="Arial" panose="020B0604020202020204" pitchFamily="34" charset="0"/>
              <a:buChar char="•"/>
              <a:defRPr sz="1800"/>
            </a:pPr>
            <a:r>
              <a:rPr lang="en-US" sz="1800" dirty="0" smtClean="0">
                <a:latin typeface="Calibri" panose="020F0502020204030204" pitchFamily="34" charset="0"/>
                <a:cs typeface="Calibri" panose="020F0502020204030204" pitchFamily="34" charset="0"/>
              </a:rPr>
              <a:t>Cepek</a:t>
            </a:r>
            <a:r>
              <a:rPr lang="en-US" sz="1800" dirty="0">
                <a:latin typeface="Calibri" panose="020F0502020204030204" pitchFamily="34" charset="0"/>
                <a:cs typeface="Calibri" panose="020F0502020204030204" pitchFamily="34" charset="0"/>
              </a:rPr>
              <a:t>, J., </a:t>
            </a:r>
            <a:r>
              <a:rPr lang="en-US" sz="1800" dirty="0" err="1">
                <a:latin typeface="Calibri" panose="020F0502020204030204" pitchFamily="34" charset="0"/>
                <a:cs typeface="Calibri" panose="020F0502020204030204" pitchFamily="34" charset="0"/>
              </a:rPr>
              <a:t>Chronik</a:t>
            </a:r>
            <a:r>
              <a:rPr lang="en-US" sz="1800" dirty="0">
                <a:latin typeface="Calibri" panose="020F0502020204030204" pitchFamily="34" charset="0"/>
                <a:cs typeface="Calibri" panose="020F0502020204030204" pitchFamily="34" charset="0"/>
              </a:rPr>
              <a:t>, B. A., &amp; </a:t>
            </a:r>
            <a:r>
              <a:rPr lang="en-US" sz="1800" dirty="0" err="1">
                <a:latin typeface="Calibri" panose="020F0502020204030204" pitchFamily="34" charset="0"/>
                <a:cs typeface="Calibri" panose="020F0502020204030204" pitchFamily="34" charset="0"/>
              </a:rPr>
              <a:t>Fenster</a:t>
            </a:r>
            <a:r>
              <a:rPr lang="en-US" sz="1800" dirty="0">
                <a:latin typeface="Calibri" panose="020F0502020204030204" pitchFamily="34" charset="0"/>
                <a:cs typeface="Calibri" panose="020F0502020204030204" pitchFamily="34" charset="0"/>
              </a:rPr>
              <a:t>, A. (2014). The effects of magnetic field distortion on the accuracy of passive device localization frames in MR imaging. </a:t>
            </a:r>
            <a:r>
              <a:rPr lang="en-US" sz="1800" i="1" dirty="0">
                <a:latin typeface="Calibri" panose="020F0502020204030204" pitchFamily="34" charset="0"/>
                <a:cs typeface="Calibri" panose="020F0502020204030204" pitchFamily="34" charset="0"/>
              </a:rPr>
              <a:t>Medical physics</a:t>
            </a:r>
            <a:r>
              <a:rPr lang="en-US" sz="1800" dirty="0">
                <a:latin typeface="Calibri" panose="020F0502020204030204" pitchFamily="34" charset="0"/>
                <a:cs typeface="Calibri" panose="020F0502020204030204" pitchFamily="34" charset="0"/>
              </a:rPr>
              <a:t>, </a:t>
            </a:r>
            <a:r>
              <a:rPr lang="en-US" sz="1800" i="1" dirty="0" smtClean="0">
                <a:latin typeface="Calibri" panose="020F0502020204030204" pitchFamily="34" charset="0"/>
                <a:cs typeface="Calibri" panose="020F0502020204030204" pitchFamily="34" charset="0"/>
              </a:rPr>
              <a:t>41</a:t>
            </a:r>
            <a:r>
              <a:rPr lang="en-US" sz="1800" dirty="0" smtClean="0">
                <a:latin typeface="Calibri" panose="020F0502020204030204" pitchFamily="34" charset="0"/>
                <a:cs typeface="Calibri" panose="020F0502020204030204" pitchFamily="34" charset="0"/>
              </a:rPr>
              <a:t>(5).</a:t>
            </a:r>
          </a:p>
          <a:p>
            <a:pPr marL="285750" lvl="8" indent="-285750" algn="just">
              <a:buSzPct val="75000"/>
              <a:buFont typeface="Arial" panose="020B0604020202020204" pitchFamily="34" charset="0"/>
              <a:buChar char="•"/>
              <a:defRPr sz="1800"/>
            </a:pPr>
            <a:endParaRPr lang="en-US" sz="1800" dirty="0">
              <a:latin typeface="Calibri" panose="020F0502020204030204" pitchFamily="34" charset="0"/>
              <a:cs typeface="Calibri" panose="020F0502020204030204" pitchFamily="34" charset="0"/>
            </a:endParaRPr>
          </a:p>
          <a:p>
            <a:pPr marL="285750" lvl="8" indent="-285750" algn="just">
              <a:buSzPct val="75000"/>
              <a:buFont typeface="Arial" panose="020B0604020202020204" pitchFamily="34" charset="0"/>
              <a:buChar char="•"/>
              <a:defRPr sz="1800"/>
            </a:pPr>
            <a:r>
              <a:rPr lang="en-US" sz="1800" dirty="0" err="1" smtClean="0">
                <a:latin typeface="Calibri" panose="020F0502020204030204" pitchFamily="34" charset="0"/>
                <a:cs typeface="Calibri" panose="020F0502020204030204" pitchFamily="34" charset="0"/>
              </a:rPr>
              <a:t>Odenbach</a:t>
            </a:r>
            <a:r>
              <a:rPr lang="en-US" sz="1800" dirty="0" smtClean="0">
                <a:latin typeface="Calibri" panose="020F0502020204030204" pitchFamily="34" charset="0"/>
                <a:cs typeface="Calibri" panose="020F0502020204030204" pitchFamily="34" charset="0"/>
              </a:rPr>
              <a:t>, R.; </a:t>
            </a:r>
            <a:r>
              <a:rPr lang="en-US" sz="1800" dirty="0" err="1" smtClean="0">
                <a:latin typeface="Calibri" panose="020F0502020204030204" pitchFamily="34" charset="0"/>
                <a:cs typeface="Calibri" panose="020F0502020204030204" pitchFamily="34" charset="0"/>
              </a:rPr>
              <a:t>Grundmann</a:t>
            </a:r>
            <a:r>
              <a:rPr lang="en-US" sz="1800" dirty="0" smtClean="0">
                <a:latin typeface="Calibri" panose="020F0502020204030204" pitchFamily="34" charset="0"/>
                <a:cs typeface="Calibri" panose="020F0502020204030204" pitchFamily="34" charset="0"/>
              </a:rPr>
              <a:t>, M.; </a:t>
            </a:r>
            <a:r>
              <a:rPr lang="en-US" sz="1800" dirty="0" err="1" smtClean="0">
                <a:latin typeface="Calibri" panose="020F0502020204030204" pitchFamily="34" charset="0"/>
                <a:cs typeface="Calibri" panose="020F0502020204030204" pitchFamily="34" charset="0"/>
              </a:rPr>
              <a:t>Boese</a:t>
            </a:r>
            <a:r>
              <a:rPr lang="en-US" sz="1800" dirty="0" smtClean="0">
                <a:latin typeface="Calibri" panose="020F0502020204030204" pitchFamily="34" charset="0"/>
                <a:cs typeface="Calibri" panose="020F0502020204030204" pitchFamily="34" charset="0"/>
              </a:rPr>
              <a:t>, A.; </a:t>
            </a:r>
            <a:r>
              <a:rPr lang="en-US" sz="1800" dirty="0" err="1" smtClean="0">
                <a:latin typeface="Calibri" panose="020F0502020204030204" pitchFamily="34" charset="0"/>
                <a:cs typeface="Calibri" panose="020F0502020204030204" pitchFamily="34" charset="0"/>
              </a:rPr>
              <a:t>Friebe</a:t>
            </a:r>
            <a:r>
              <a:rPr lang="en-US" sz="1800" dirty="0" smtClean="0">
                <a:latin typeface="Calibri" panose="020F0502020204030204" pitchFamily="34" charset="0"/>
                <a:cs typeface="Calibri" panose="020F0502020204030204" pitchFamily="34" charset="0"/>
              </a:rPr>
              <a:t>, M.: Generatively manufactured, passive and safe MRI-marker. In 11th Interventional MRI Symposium, Baltimore, 2016 </a:t>
            </a:r>
          </a:p>
          <a:p>
            <a:pPr marL="285750" lvl="8" indent="-285750" algn="just">
              <a:buSzPct val="75000"/>
              <a:buFont typeface="Arial" panose="020B0604020202020204" pitchFamily="34" charset="0"/>
              <a:buChar char="•"/>
              <a:defRPr sz="1800"/>
            </a:pPr>
            <a:endParaRPr lang="en-US" sz="1800" dirty="0">
              <a:latin typeface="Calibri" panose="020F0502020204030204" pitchFamily="34" charset="0"/>
              <a:cs typeface="Calibri" panose="020F0502020204030204" pitchFamily="34" charset="0"/>
            </a:endParaRPr>
          </a:p>
          <a:p>
            <a:pPr marL="285750" lvl="8" indent="-285750" algn="just">
              <a:buSzPct val="75000"/>
              <a:buFont typeface="Arial" panose="020B0604020202020204" pitchFamily="34" charset="0"/>
              <a:buChar char="•"/>
              <a:defRPr sz="1800"/>
            </a:pPr>
            <a:r>
              <a:rPr lang="en-US" sz="1800" dirty="0" err="1" smtClean="0">
                <a:latin typeface="Calibri" panose="020F0502020204030204" pitchFamily="34" charset="0"/>
                <a:cs typeface="Calibri" panose="020F0502020204030204" pitchFamily="34" charset="0"/>
              </a:rPr>
              <a:t>Odenbach</a:t>
            </a:r>
            <a:r>
              <a:rPr lang="en-US" sz="1800" dirty="0">
                <a:latin typeface="Calibri" panose="020F0502020204030204" pitchFamily="34" charset="0"/>
                <a:cs typeface="Calibri" panose="020F0502020204030204" pitchFamily="34" charset="0"/>
              </a:rPr>
              <a:t>, R.; Chen, Y.; </a:t>
            </a:r>
            <a:r>
              <a:rPr lang="en-US" sz="1800" dirty="0" err="1">
                <a:latin typeface="Calibri" panose="020F0502020204030204" pitchFamily="34" charset="0"/>
                <a:cs typeface="Calibri" panose="020F0502020204030204" pitchFamily="34" charset="0"/>
              </a:rPr>
              <a:t>Sengupta</a:t>
            </a:r>
            <a:r>
              <a:rPr lang="en-US" sz="1800" dirty="0">
                <a:latin typeface="Calibri" panose="020F0502020204030204" pitchFamily="34" charset="0"/>
                <a:cs typeface="Calibri" panose="020F0502020204030204" pitchFamily="34" charset="0"/>
              </a:rPr>
              <a:t>, S.; Webster, R.; Barth, E.; </a:t>
            </a:r>
            <a:r>
              <a:rPr lang="en-US" sz="1800" dirty="0" err="1">
                <a:latin typeface="Calibri" panose="020F0502020204030204" pitchFamily="34" charset="0"/>
                <a:cs typeface="Calibri" panose="020F0502020204030204" pitchFamily="34" charset="0"/>
              </a:rPr>
              <a:t>Friebe</a:t>
            </a:r>
            <a:r>
              <a:rPr lang="en-US" sz="1800" dirty="0">
                <a:latin typeface="Calibri" panose="020F0502020204030204" pitchFamily="34" charset="0"/>
                <a:cs typeface="Calibri" panose="020F0502020204030204" pitchFamily="34" charset="0"/>
              </a:rPr>
              <a:t>, M.: 3D-printed Z-frame marker for MRI-guided interventions. In 16. </a:t>
            </a:r>
            <a:r>
              <a:rPr lang="en-US" sz="1800" dirty="0" err="1">
                <a:latin typeface="Calibri" panose="020F0502020204030204" pitchFamily="34" charset="0"/>
                <a:cs typeface="Calibri" panose="020F0502020204030204" pitchFamily="34" charset="0"/>
              </a:rPr>
              <a:t>Jahrestagung</a:t>
            </a:r>
            <a:r>
              <a:rPr lang="en-US" sz="1800" dirty="0">
                <a:latin typeface="Calibri" panose="020F0502020204030204" pitchFamily="34" charset="0"/>
                <a:cs typeface="Calibri" panose="020F0502020204030204" pitchFamily="34" charset="0"/>
              </a:rPr>
              <a:t> der </a:t>
            </a:r>
            <a:r>
              <a:rPr lang="en-US" sz="1800" dirty="0" err="1">
                <a:latin typeface="Calibri" panose="020F0502020204030204" pitchFamily="34" charset="0"/>
                <a:cs typeface="Calibri" panose="020F0502020204030204" pitchFamily="34" charset="0"/>
              </a:rPr>
              <a:t>Deutschen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Gesellschaft</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fuer</a:t>
            </a:r>
            <a:r>
              <a:rPr lang="en-US" sz="1800" dirty="0">
                <a:latin typeface="Calibri" panose="020F0502020204030204" pitchFamily="34" charset="0"/>
                <a:cs typeface="Calibri" panose="020F0502020204030204" pitchFamily="34" charset="0"/>
              </a:rPr>
              <a:t> Computer- und </a:t>
            </a:r>
            <a:r>
              <a:rPr lang="en-US" sz="1800" dirty="0" err="1">
                <a:latin typeface="Calibri" panose="020F0502020204030204" pitchFamily="34" charset="0"/>
                <a:cs typeface="Calibri" panose="020F0502020204030204" pitchFamily="34" charset="0"/>
              </a:rPr>
              <a:t>Roboterassistierte</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Chirurgie</a:t>
            </a:r>
            <a:r>
              <a:rPr lang="en-US" sz="1800" dirty="0">
                <a:latin typeface="Calibri" panose="020F0502020204030204" pitchFamily="34" charset="0"/>
                <a:cs typeface="Calibri" panose="020F0502020204030204" pitchFamily="34" charset="0"/>
              </a:rPr>
              <a:t>, Hannover, 2017 </a:t>
            </a:r>
            <a:endParaRPr lang="en-US" sz="1800" dirty="0" smtClean="0">
              <a:latin typeface="Calibri" panose="020F0502020204030204" pitchFamily="34" charset="0"/>
              <a:cs typeface="Calibri" panose="020F0502020204030204" pitchFamily="34" charset="0"/>
            </a:endParaRPr>
          </a:p>
          <a:p>
            <a:pPr marL="285750" lvl="8" indent="-285750" algn="just">
              <a:buSzPct val="75000"/>
              <a:buFont typeface="Arial" panose="020B0604020202020204" pitchFamily="34" charset="0"/>
              <a:buChar char="•"/>
              <a:defRPr sz="1800"/>
            </a:pPr>
            <a:endParaRPr lang="en-US" sz="1800" dirty="0">
              <a:latin typeface="Calibri" panose="020F0502020204030204" pitchFamily="34" charset="0"/>
              <a:cs typeface="Calibri" panose="020F0502020204030204" pitchFamily="34" charset="0"/>
            </a:endParaRPr>
          </a:p>
          <a:p>
            <a:pPr marL="285750" lvl="8" indent="-285750" algn="just">
              <a:buSzPct val="75000"/>
              <a:buFont typeface="Arial" panose="020B0604020202020204" pitchFamily="34" charset="0"/>
              <a:buChar char="•"/>
              <a:defRPr sz="1800"/>
            </a:pPr>
            <a:r>
              <a:rPr lang="en-US" sz="1800" dirty="0" err="1" smtClean="0">
                <a:latin typeface="Calibri" panose="020F0502020204030204" pitchFamily="34" charset="0"/>
                <a:cs typeface="Calibri" panose="020F0502020204030204" pitchFamily="34" charset="0"/>
              </a:rPr>
              <a:t>Mattern</a:t>
            </a:r>
            <a:r>
              <a:rPr lang="en-US" sz="1800" dirty="0">
                <a:latin typeface="Calibri" panose="020F0502020204030204" pitchFamily="34" charset="0"/>
                <a:cs typeface="Calibri" panose="020F0502020204030204" pitchFamily="34" charset="0"/>
              </a:rPr>
              <a:t>, H.; </a:t>
            </a:r>
            <a:r>
              <a:rPr lang="en-US" sz="1800" dirty="0" err="1">
                <a:latin typeface="Calibri" panose="020F0502020204030204" pitchFamily="34" charset="0"/>
                <a:cs typeface="Calibri" panose="020F0502020204030204" pitchFamily="34" charset="0"/>
              </a:rPr>
              <a:t>Odenbach</a:t>
            </a:r>
            <a:r>
              <a:rPr lang="en-US" sz="1800" dirty="0">
                <a:latin typeface="Calibri" panose="020F0502020204030204" pitchFamily="34" charset="0"/>
                <a:cs typeface="Calibri" panose="020F0502020204030204" pitchFamily="34" charset="0"/>
              </a:rPr>
              <a:t>, R.; </a:t>
            </a:r>
            <a:r>
              <a:rPr lang="en-US" sz="1800" dirty="0" err="1">
                <a:latin typeface="Calibri" panose="020F0502020204030204" pitchFamily="34" charset="0"/>
                <a:cs typeface="Calibri" panose="020F0502020204030204" pitchFamily="34" charset="0"/>
              </a:rPr>
              <a:t>Parsanejad</a:t>
            </a:r>
            <a:r>
              <a:rPr lang="en-US" sz="1800" dirty="0">
                <a:latin typeface="Calibri" panose="020F0502020204030204" pitchFamily="34" charset="0"/>
                <a:cs typeface="Calibri" panose="020F0502020204030204" pitchFamily="34" charset="0"/>
              </a:rPr>
              <a:t>, P.; and </a:t>
            </a:r>
            <a:r>
              <a:rPr lang="en-US" sz="1800" dirty="0" err="1">
                <a:latin typeface="Calibri" panose="020F0502020204030204" pitchFamily="34" charset="0"/>
                <a:cs typeface="Calibri" panose="020F0502020204030204" pitchFamily="34" charset="0"/>
              </a:rPr>
              <a:t>Friebe</a:t>
            </a:r>
            <a:r>
              <a:rPr lang="en-US" sz="1800" dirty="0">
                <a:latin typeface="Calibri" panose="020F0502020204030204" pitchFamily="34" charset="0"/>
                <a:cs typeface="Calibri" panose="020F0502020204030204" pitchFamily="34" charset="0"/>
              </a:rPr>
              <a:t>, M.: 3D-printed MRI marker for personalized interventional applications through T1 and T2 relaxation time matching. In CARS 2018 Computer Assisted Radiology and Surgery, Berlin, Germany, 2018 </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1800" dirty="0">
              <a:latin typeface="Calibri" panose="020F0502020204030204" pitchFamily="34" charset="0"/>
              <a:cs typeface="Calibri" panose="020F0502020204030204"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6771147"/>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215856" y="1636440"/>
            <a:ext cx="12570762" cy="61657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endParaRPr lang="de-DE" altLang="de-DE" sz="4800" b="1" dirty="0" smtClean="0">
              <a:latin typeface="Calibri" panose="020F0502020204030204" pitchFamily="34" charset="0"/>
            </a:endParaRPr>
          </a:p>
          <a:p>
            <a:r>
              <a:rPr lang="de-DE" altLang="de-DE" sz="4800" b="1" dirty="0" err="1" smtClean="0">
                <a:latin typeface="Calibri" panose="020F0502020204030204" pitchFamily="34" charset="0"/>
              </a:rPr>
              <a:t>Thank</a:t>
            </a:r>
            <a:r>
              <a:rPr lang="de-DE" altLang="de-DE" sz="4800" b="1" dirty="0" smtClean="0">
                <a:latin typeface="Calibri" panose="020F0502020204030204" pitchFamily="34" charset="0"/>
              </a:rPr>
              <a:t> </a:t>
            </a:r>
            <a:r>
              <a:rPr lang="de-DE" altLang="de-DE" sz="4800" b="1" dirty="0" err="1">
                <a:latin typeface="Calibri" panose="020F0502020204030204" pitchFamily="34" charset="0"/>
              </a:rPr>
              <a:t>you</a:t>
            </a:r>
            <a:r>
              <a:rPr lang="de-DE" altLang="de-DE" sz="4800" b="1" dirty="0">
                <a:latin typeface="Calibri" panose="020F0502020204030204" pitchFamily="34" charset="0"/>
              </a:rPr>
              <a:t> </a:t>
            </a:r>
            <a:r>
              <a:rPr lang="de-DE" altLang="de-DE" sz="4800" b="1" dirty="0" err="1">
                <a:latin typeface="Calibri" panose="020F0502020204030204" pitchFamily="34" charset="0"/>
              </a:rPr>
              <a:t>for</a:t>
            </a:r>
            <a:r>
              <a:rPr lang="de-DE" altLang="de-DE" sz="4800" b="1" dirty="0">
                <a:latin typeface="Calibri" panose="020F0502020204030204" pitchFamily="34" charset="0"/>
              </a:rPr>
              <a:t> </a:t>
            </a:r>
            <a:r>
              <a:rPr lang="de-DE" altLang="de-DE" sz="4800" b="1" dirty="0" err="1">
                <a:latin typeface="Calibri" panose="020F0502020204030204" pitchFamily="34" charset="0"/>
              </a:rPr>
              <a:t>your</a:t>
            </a:r>
            <a:r>
              <a:rPr lang="de-DE" altLang="de-DE" sz="4800" b="1" dirty="0">
                <a:latin typeface="Calibri" panose="020F0502020204030204" pitchFamily="34" charset="0"/>
              </a:rPr>
              <a:t> </a:t>
            </a:r>
            <a:r>
              <a:rPr lang="de-DE" altLang="de-DE" sz="4800" b="1" dirty="0" err="1">
                <a:latin typeface="Calibri" panose="020F0502020204030204" pitchFamily="34" charset="0"/>
              </a:rPr>
              <a:t>attention</a:t>
            </a:r>
            <a:r>
              <a:rPr lang="de-DE" altLang="de-DE" sz="4800" b="1" dirty="0">
                <a:latin typeface="Calibri" panose="020F0502020204030204" pitchFamily="34" charset="0"/>
              </a:rPr>
              <a:t>!</a:t>
            </a:r>
          </a:p>
          <a:p>
            <a:endParaRPr lang="de-DE" altLang="de-DE" sz="5400" dirty="0">
              <a:latin typeface="Calibri" panose="020F0502020204030204" pitchFamily="34" charset="0"/>
            </a:endParaRPr>
          </a:p>
          <a:p>
            <a:r>
              <a:rPr lang="de-DE" altLang="de-DE" sz="2400" dirty="0" smtClean="0">
                <a:latin typeface="Calibri" panose="020F0502020204030204" pitchFamily="34" charset="0"/>
              </a:rPr>
              <a:t>Parisa Parsanejad</a:t>
            </a:r>
            <a:endParaRPr lang="de-DE" altLang="de-DE" sz="2400" dirty="0">
              <a:latin typeface="Calibri" panose="020F0502020204030204" pitchFamily="34" charset="0"/>
            </a:endParaRPr>
          </a:p>
          <a:p>
            <a:r>
              <a:rPr lang="de-DE" altLang="de-DE" sz="2400" dirty="0" smtClean="0">
                <a:latin typeface="Calibri" panose="020F0502020204030204" pitchFamily="34" charset="0"/>
              </a:rPr>
              <a:t>Parisa.parsanejad@ovgu.de</a:t>
            </a:r>
            <a:endParaRPr lang="de-DE" altLang="de-DE" sz="2400" dirty="0">
              <a:latin typeface="Calibri" panose="020F0502020204030204" pitchFamily="34" charset="0"/>
            </a:endParaRPr>
          </a:p>
          <a:p>
            <a:r>
              <a:rPr lang="de-DE" altLang="de-DE" sz="2400" dirty="0">
                <a:latin typeface="Calibri" panose="020F0502020204030204" pitchFamily="34" charset="0"/>
              </a:rPr>
              <a:t>INKA - </a:t>
            </a:r>
            <a:r>
              <a:rPr lang="de-DE" altLang="de-DE" sz="2400" dirty="0" err="1">
                <a:latin typeface="Calibri" panose="020F0502020204030204" pitchFamily="34" charset="0"/>
              </a:rPr>
              <a:t>Catheter</a:t>
            </a:r>
            <a:r>
              <a:rPr lang="de-DE" altLang="de-DE" sz="2400" dirty="0">
                <a:latin typeface="Calibri" panose="020F0502020204030204" pitchFamily="34" charset="0"/>
              </a:rPr>
              <a:t> Technologies</a:t>
            </a:r>
          </a:p>
          <a:p>
            <a:r>
              <a:rPr lang="de-DE" altLang="de-DE" sz="2400" dirty="0">
                <a:latin typeface="Calibri" panose="020F0502020204030204" pitchFamily="34" charset="0"/>
              </a:rPr>
              <a:t>Institute </a:t>
            </a:r>
            <a:r>
              <a:rPr lang="de-DE" altLang="de-DE" sz="2400" dirty="0" err="1">
                <a:latin typeface="Calibri" panose="020F0502020204030204" pitchFamily="34" charset="0"/>
              </a:rPr>
              <a:t>for</a:t>
            </a:r>
            <a:r>
              <a:rPr lang="de-DE" altLang="de-DE" sz="2400" dirty="0">
                <a:latin typeface="Calibri" panose="020F0502020204030204" pitchFamily="34" charset="0"/>
              </a:rPr>
              <a:t> Medical Systems</a:t>
            </a:r>
          </a:p>
          <a:p>
            <a:r>
              <a:rPr lang="de-DE" altLang="de-DE" sz="2400" dirty="0" err="1">
                <a:latin typeface="Calibri" panose="020F0502020204030204" pitchFamily="34" charset="0"/>
              </a:rPr>
              <a:t>Faculty</a:t>
            </a:r>
            <a:r>
              <a:rPr lang="de-DE" altLang="de-DE" sz="2400" dirty="0">
                <a:latin typeface="Calibri" panose="020F0502020204030204" pitchFamily="34" charset="0"/>
              </a:rPr>
              <a:t> </a:t>
            </a:r>
            <a:r>
              <a:rPr lang="de-DE" altLang="de-DE" sz="2400" dirty="0" err="1">
                <a:latin typeface="Calibri" panose="020F0502020204030204" pitchFamily="34" charset="0"/>
              </a:rPr>
              <a:t>of</a:t>
            </a:r>
            <a:r>
              <a:rPr lang="de-DE" altLang="de-DE" sz="2400" dirty="0">
                <a:latin typeface="Calibri" panose="020F0502020204030204" pitchFamily="34" charset="0"/>
              </a:rPr>
              <a:t> </a:t>
            </a:r>
            <a:r>
              <a:rPr lang="de-DE" altLang="de-DE" sz="2400" dirty="0" err="1">
                <a:latin typeface="Calibri" panose="020F0502020204030204" pitchFamily="34" charset="0"/>
              </a:rPr>
              <a:t>Electrical</a:t>
            </a:r>
            <a:r>
              <a:rPr lang="de-DE" altLang="de-DE" sz="2400" dirty="0">
                <a:latin typeface="Calibri" panose="020F0502020204030204" pitchFamily="34" charset="0"/>
              </a:rPr>
              <a:t> Engineering </a:t>
            </a:r>
            <a:r>
              <a:rPr lang="de-DE" altLang="de-DE" sz="2400" dirty="0" err="1">
                <a:latin typeface="Calibri" panose="020F0502020204030204" pitchFamily="34" charset="0"/>
              </a:rPr>
              <a:t>and</a:t>
            </a:r>
            <a:r>
              <a:rPr lang="de-DE" altLang="de-DE" sz="2400" dirty="0">
                <a:latin typeface="Calibri" panose="020F0502020204030204" pitchFamily="34" charset="0"/>
              </a:rPr>
              <a:t> Information Technologies</a:t>
            </a:r>
          </a:p>
          <a:p>
            <a:r>
              <a:rPr lang="de-DE" altLang="de-DE" sz="2400" dirty="0">
                <a:latin typeface="Calibri" panose="020F0502020204030204" pitchFamily="34" charset="0"/>
              </a:rPr>
              <a:t>Otto-von-Guericke-University Magdeburg</a:t>
            </a:r>
          </a:p>
          <a:p>
            <a:r>
              <a:rPr lang="de-DE" altLang="de-DE" sz="2400" dirty="0" err="1">
                <a:latin typeface="Calibri" panose="020F0502020204030204" pitchFamily="34" charset="0"/>
              </a:rPr>
              <a:t>Rötgerstr</a:t>
            </a:r>
            <a:r>
              <a:rPr lang="de-DE" altLang="de-DE" sz="2400" dirty="0">
                <a:latin typeface="Calibri" panose="020F0502020204030204" pitchFamily="34" charset="0"/>
              </a:rPr>
              <a:t>. 9, D-39104 Magdeburg</a:t>
            </a:r>
          </a:p>
          <a:p>
            <a:r>
              <a:rPr lang="de-DE" altLang="de-DE" sz="2400" dirty="0">
                <a:latin typeface="Calibri" panose="020F0502020204030204" pitchFamily="34" charset="0"/>
              </a:rPr>
              <a:t>www.inka-md.de	</a:t>
            </a:r>
          </a:p>
          <a:p>
            <a:endParaRPr lang="de-DE" altLang="de-DE" sz="2800" dirty="0">
              <a:latin typeface="Calibri" panose="020F0502020204030204" pitchFamily="34" charset="0"/>
            </a:endParaRPr>
          </a:p>
          <a:p>
            <a:r>
              <a:rPr lang="en-US" altLang="de-DE" sz="2400" dirty="0">
                <a:latin typeface="Calibri" panose="020F0502020204030204" pitchFamily="34" charset="0"/>
              </a:rPr>
              <a:t>This work is funded by the BMBF (03IPT7100X)</a:t>
            </a:r>
            <a:endParaRPr lang="de-DE" altLang="de-DE" sz="2400" dirty="0">
              <a:latin typeface="Calibri" panose="020F0502020204030204" pitchFamily="34" charset="0"/>
            </a:endParaRPr>
          </a:p>
        </p:txBody>
      </p:sp>
      <p:grpSp>
        <p:nvGrpSpPr>
          <p:cNvPr id="2" name="Gruppieren 1"/>
          <p:cNvGrpSpPr/>
          <p:nvPr/>
        </p:nvGrpSpPr>
        <p:grpSpPr>
          <a:xfrm>
            <a:off x="3298044" y="8776068"/>
            <a:ext cx="6408712" cy="781252"/>
            <a:chOff x="13482" y="8583164"/>
            <a:chExt cx="6408712" cy="78125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2" y="8583164"/>
              <a:ext cx="1103674" cy="78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ild 2" descr="Master_OvGU_1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7778" y="8583164"/>
              <a:ext cx="1485342" cy="53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www.komm-mach-mint.de/var/mint/storage/images/node_43/logos-partner-und-mint-projekte/land-sachsen-anhalt/63638-1-ger-DE/Land-Sachsen-Anhal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5" y="8583164"/>
              <a:ext cx="1012735" cy="46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6.jpeg" descr="innoProfile_CMYK.jpg"/>
            <p:cNvPicPr>
              <a:picLocks noChangeAspect="1"/>
            </p:cNvPicPr>
            <p:nvPr/>
          </p:nvPicPr>
          <p:blipFill>
            <a:blip r:embed="rId5">
              <a:extLst/>
            </a:blip>
            <a:stretch>
              <a:fillRect/>
            </a:stretch>
          </p:blipFill>
          <p:spPr>
            <a:xfrm>
              <a:off x="4424136" y="8583164"/>
              <a:ext cx="1998058" cy="554910"/>
            </a:xfrm>
            <a:prstGeom prst="rect">
              <a:avLst/>
            </a:prstGeom>
            <a:ln w="12700">
              <a:miter lim="400000"/>
            </a:ln>
          </p:spPr>
        </p:pic>
      </p:grpSp>
    </p:spTree>
    <p:extLst>
      <p:ext uri="{BB962C8B-B14F-4D97-AF65-F5344CB8AC3E}">
        <p14:creationId xmlns:p14="http://schemas.microsoft.com/office/powerpoint/2010/main" val="1272758428"/>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115860" y="1530650"/>
            <a:ext cx="12570762"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lvl="0">
              <a:defRPr sz="1800"/>
            </a:pPr>
            <a:r>
              <a:rPr lang="en-US" sz="3200" b="1" dirty="0" smtClean="0">
                <a:latin typeface="Calibri" panose="020F0502020204030204" pitchFamily="34" charset="0"/>
                <a:cs typeface="Calibri" panose="020F0502020204030204" pitchFamily="34" charset="0"/>
              </a:rPr>
              <a:t>Automated alignment detection algorithm </a:t>
            </a:r>
          </a:p>
        </p:txBody>
      </p:sp>
      <p:pic>
        <p:nvPicPr>
          <p:cNvPr id="13" name="Picture 12"/>
          <p:cNvPicPr>
            <a:picLocks noChangeAspect="1"/>
          </p:cNvPicPr>
          <p:nvPr/>
        </p:nvPicPr>
        <p:blipFill rotWithShape="1">
          <a:blip r:embed="rId3"/>
          <a:srcRect l="13474" t="18500" r="20115" b="10625"/>
          <a:stretch/>
        </p:blipFill>
        <p:spPr>
          <a:xfrm>
            <a:off x="1461840" y="2932584"/>
            <a:ext cx="10363200" cy="6217920"/>
          </a:xfrm>
          <a:prstGeom prst="rect">
            <a:avLst/>
          </a:prstGeom>
        </p:spPr>
      </p:pic>
    </p:spTree>
    <p:extLst>
      <p:ext uri="{BB962C8B-B14F-4D97-AF65-F5344CB8AC3E}">
        <p14:creationId xmlns:p14="http://schemas.microsoft.com/office/powerpoint/2010/main" val="2338299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215856" y="4579283"/>
            <a:ext cx="12570762"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a:defRPr sz="1800"/>
            </a:pPr>
            <a:r>
              <a:rPr lang="de-DE" sz="5400" b="1" dirty="0" smtClean="0">
                <a:latin typeface="Calibri" panose="020F0502020204030204" pitchFamily="34" charset="0"/>
                <a:ea typeface="Helvetica"/>
                <a:cs typeface="Helvetica"/>
                <a:sym typeface="Helvetica"/>
              </a:rPr>
              <a:t>Backup</a:t>
            </a:r>
          </a:p>
        </p:txBody>
      </p:sp>
    </p:spTree>
    <p:extLst>
      <p:ext uri="{BB962C8B-B14F-4D97-AF65-F5344CB8AC3E}">
        <p14:creationId xmlns:p14="http://schemas.microsoft.com/office/powerpoint/2010/main" val="1617542337"/>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31858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r>
              <a:rPr lang="en-US" sz="3200" b="1" dirty="0">
                <a:latin typeface="Calibri" panose="020F0502020204030204" pitchFamily="34" charset="0"/>
                <a:cs typeface="Calibri" panose="020F0502020204030204" pitchFamily="34" charset="0"/>
              </a:rPr>
              <a:t>Evaluate </a:t>
            </a:r>
            <a:r>
              <a:rPr lang="en-US" sz="3200" b="1" dirty="0" smtClean="0">
                <a:latin typeface="Calibri" panose="020F0502020204030204" pitchFamily="34" charset="0"/>
                <a:cs typeface="Calibri" panose="020F0502020204030204" pitchFamily="34" charset="0"/>
              </a:rPr>
              <a:t>detector </a:t>
            </a:r>
            <a:r>
              <a:rPr lang="en-US" sz="3200" b="1" dirty="0">
                <a:latin typeface="Calibri" panose="020F0502020204030204" pitchFamily="34" charset="0"/>
                <a:cs typeface="Calibri" panose="020F0502020204030204" pitchFamily="34" charset="0"/>
              </a:rPr>
              <a:t>u</a:t>
            </a:r>
            <a:r>
              <a:rPr lang="en-US" sz="3200" b="1" dirty="0" smtClean="0">
                <a:latin typeface="Calibri" panose="020F0502020204030204" pitchFamily="34" charset="0"/>
                <a:cs typeface="Calibri" panose="020F0502020204030204" pitchFamily="34" charset="0"/>
              </a:rPr>
              <a:t>sing </a:t>
            </a:r>
            <a:r>
              <a:rPr lang="en-US" sz="3200" b="1" dirty="0">
                <a:latin typeface="Calibri" panose="020F0502020204030204" pitchFamily="34" charset="0"/>
                <a:cs typeface="Calibri" panose="020F0502020204030204" pitchFamily="34" charset="0"/>
              </a:rPr>
              <a:t>t</a:t>
            </a:r>
            <a:r>
              <a:rPr lang="en-US" sz="3200" b="1" dirty="0" smtClean="0">
                <a:latin typeface="Calibri" panose="020F0502020204030204" pitchFamily="34" charset="0"/>
                <a:cs typeface="Calibri" panose="020F0502020204030204" pitchFamily="34" charset="0"/>
              </a:rPr>
              <a:t>est </a:t>
            </a:r>
            <a:r>
              <a:rPr lang="en-US" sz="3200" b="1" dirty="0">
                <a:latin typeface="Calibri" panose="020F0502020204030204" pitchFamily="34" charset="0"/>
                <a:cs typeface="Calibri" panose="020F0502020204030204" pitchFamily="34" charset="0"/>
              </a:rPr>
              <a:t>s</a:t>
            </a:r>
            <a:r>
              <a:rPr lang="en-US" sz="3200" b="1" dirty="0" smtClean="0">
                <a:latin typeface="Calibri" panose="020F0502020204030204" pitchFamily="34" charset="0"/>
                <a:cs typeface="Calibri" panose="020F0502020204030204" pitchFamily="34" charset="0"/>
              </a:rPr>
              <a:t>et</a:t>
            </a:r>
          </a:p>
          <a:p>
            <a:endParaRPr lang="en-US" sz="3200" b="1" dirty="0">
              <a:latin typeface="Calibri" panose="020F0502020204030204" pitchFamily="34" charset="0"/>
              <a:cs typeface="Calibri" panose="020F0502020204030204" pitchFamily="34" charset="0"/>
            </a:endParaRPr>
          </a:p>
          <a:p>
            <a:endParaRPr lang="en-US" sz="3200" b="1" dirty="0">
              <a:latin typeface="Calibri" panose="020F0502020204030204" pitchFamily="34" charset="0"/>
              <a:cs typeface="Calibri" panose="020F0502020204030204"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11" y="3220617"/>
            <a:ext cx="5856651" cy="4392488"/>
          </a:xfrm>
          <a:prstGeom prst="rect">
            <a:avLst/>
          </a:prstGeom>
        </p:spPr>
      </p:pic>
    </p:spTree>
    <p:extLst>
      <p:ext uri="{BB962C8B-B14F-4D97-AF65-F5344CB8AC3E}">
        <p14:creationId xmlns:p14="http://schemas.microsoft.com/office/powerpoint/2010/main" val="147370434"/>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19547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Calibration: </a:t>
            </a:r>
          </a:p>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Automatic rotation of the fiducial points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521" t="8639" r="21483" b="22818"/>
          <a:stretch/>
        </p:blipFill>
        <p:spPr>
          <a:xfrm>
            <a:off x="4966533" y="2950032"/>
            <a:ext cx="3258024" cy="3109931"/>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8608" t="7888" r="19210" b="16979"/>
          <a:stretch/>
        </p:blipFill>
        <p:spPr>
          <a:xfrm>
            <a:off x="811942" y="2929086"/>
            <a:ext cx="3175409" cy="3130877"/>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7364" t="8555" r="19108" b="19328"/>
          <a:stretch/>
        </p:blipFill>
        <p:spPr>
          <a:xfrm>
            <a:off x="9070684" y="2932584"/>
            <a:ext cx="3375032" cy="3131046"/>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8219" t="5155" r="18145" b="6612"/>
          <a:stretch/>
        </p:blipFill>
        <p:spPr>
          <a:xfrm>
            <a:off x="534373" y="6317142"/>
            <a:ext cx="3452978" cy="3376246"/>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8161" t="4746" r="12100" b="7953"/>
          <a:stretch/>
        </p:blipFill>
        <p:spPr>
          <a:xfrm>
            <a:off x="4629028" y="6275766"/>
            <a:ext cx="3744416" cy="3384376"/>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7406" t="5511" r="13184" b="7036"/>
          <a:stretch/>
        </p:blipFill>
        <p:spPr>
          <a:xfrm>
            <a:off x="8851171" y="6419782"/>
            <a:ext cx="3600400" cy="3240360"/>
          </a:xfrm>
          <a:prstGeom prst="rect">
            <a:avLst/>
          </a:prstGeom>
        </p:spPr>
      </p:pic>
      <p:sp>
        <p:nvSpPr>
          <p:cNvPr id="13" name="Rectangle 12"/>
          <p:cNvSpPr/>
          <p:nvPr/>
        </p:nvSpPr>
        <p:spPr>
          <a:xfrm>
            <a:off x="795005" y="3452633"/>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4" name="Rectangle 13"/>
          <p:cNvSpPr/>
          <p:nvPr/>
        </p:nvSpPr>
        <p:spPr>
          <a:xfrm>
            <a:off x="5060414" y="8081339"/>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5" name="Rectangle 14"/>
          <p:cNvSpPr/>
          <p:nvPr/>
        </p:nvSpPr>
        <p:spPr>
          <a:xfrm>
            <a:off x="9613509" y="8796676"/>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6" name="Rectangle 15"/>
          <p:cNvSpPr/>
          <p:nvPr/>
        </p:nvSpPr>
        <p:spPr>
          <a:xfrm>
            <a:off x="1081512" y="8056077"/>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7" name="Rectangle 16"/>
          <p:cNvSpPr/>
          <p:nvPr/>
        </p:nvSpPr>
        <p:spPr>
          <a:xfrm>
            <a:off x="9203739" y="3216671"/>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8" name="Rectangle 17"/>
          <p:cNvSpPr/>
          <p:nvPr/>
        </p:nvSpPr>
        <p:spPr>
          <a:xfrm>
            <a:off x="4966533" y="5092824"/>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5" name="Oval 4"/>
          <p:cNvSpPr/>
          <p:nvPr/>
        </p:nvSpPr>
        <p:spPr>
          <a:xfrm>
            <a:off x="1677864" y="7109048"/>
            <a:ext cx="286507" cy="288032"/>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68215277"/>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Image filtering steps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grpSp>
        <p:nvGrpSpPr>
          <p:cNvPr id="4" name="Group 3"/>
          <p:cNvGrpSpPr/>
          <p:nvPr/>
        </p:nvGrpSpPr>
        <p:grpSpPr>
          <a:xfrm>
            <a:off x="4933070" y="2293596"/>
            <a:ext cx="2823270" cy="6137264"/>
            <a:chOff x="4918224" y="2997176"/>
            <a:chExt cx="2823270" cy="6137264"/>
          </a:xfrm>
        </p:grpSpPr>
        <p:sp>
          <p:nvSpPr>
            <p:cNvPr id="3" name="Rectangle 2"/>
            <p:cNvSpPr/>
            <p:nvPr/>
          </p:nvSpPr>
          <p:spPr>
            <a:xfrm>
              <a:off x="4933182" y="2997176"/>
              <a:ext cx="2808312" cy="841256"/>
            </a:xfrm>
            <a:prstGeom prst="rect">
              <a:avLst/>
            </a:prstGeom>
            <a:solidFill>
              <a:srgbClr val="D2EBB7"/>
            </a:solidFill>
            <a:ln w="1270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rgbClr val="FFFFFF"/>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Calibri" panose="020F0502020204030204" pitchFamily="34" charset="0"/>
                <a:cs typeface="Calibri" panose="020F0502020204030204" pitchFamily="34" charset="0"/>
                <a:sym typeface="Helvetica Light"/>
              </a:endParaRPr>
            </a:p>
          </p:txBody>
        </p:sp>
        <p:sp>
          <p:nvSpPr>
            <p:cNvPr id="5" name="Rectangle 4"/>
            <p:cNvSpPr/>
            <p:nvPr/>
          </p:nvSpPr>
          <p:spPr>
            <a:xfrm>
              <a:off x="4918224" y="468361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a:solidFill>
                  <a:schemeClr val="tx1"/>
                </a:solidFill>
                <a:latin typeface="Calibri" panose="020F0502020204030204" pitchFamily="34" charset="0"/>
                <a:cs typeface="Calibri" panose="020F0502020204030204" pitchFamily="34" charset="0"/>
              </a:endParaRPr>
            </a:p>
          </p:txBody>
        </p:sp>
        <p:sp>
          <p:nvSpPr>
            <p:cNvPr id="6" name="Rectangle 5"/>
            <p:cNvSpPr/>
            <p:nvPr/>
          </p:nvSpPr>
          <p:spPr>
            <a:xfrm>
              <a:off x="4918224" y="6339800"/>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7" name="Rectangle 6"/>
            <p:cNvSpPr/>
            <p:nvPr/>
          </p:nvSpPr>
          <p:spPr>
            <a:xfrm>
              <a:off x="4918224" y="792397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6" name="Down Arrow 15"/>
            <p:cNvSpPr/>
            <p:nvPr/>
          </p:nvSpPr>
          <p:spPr>
            <a:xfrm>
              <a:off x="6214368" y="3948688"/>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Down Arrow 16"/>
            <p:cNvSpPr/>
            <p:nvPr/>
          </p:nvSpPr>
          <p:spPr>
            <a:xfrm>
              <a:off x="6214368" y="7224310"/>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Down Arrow 17"/>
            <p:cNvSpPr/>
            <p:nvPr/>
          </p:nvSpPr>
          <p:spPr>
            <a:xfrm>
              <a:off x="6214368" y="5630014"/>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5253633" y="300857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Noise </a:t>
              </a:r>
            </a:p>
            <a:p>
              <a:pPr rtl="0" latinLnBrk="1" hangingPunct="0"/>
              <a:r>
                <a:rPr lang="en-US" sz="2400" dirty="0" smtClean="0">
                  <a:solidFill>
                    <a:schemeClr val="tx1"/>
                  </a:solidFill>
                  <a:latin typeface="Calibri" panose="020F0502020204030204" pitchFamily="34" charset="0"/>
                  <a:cs typeface="Calibri" panose="020F0502020204030204" pitchFamily="34" charset="0"/>
                </a:rPr>
                <a:t>removal</a:t>
              </a:r>
              <a:endParaRPr lang="en-US" sz="2400" dirty="0">
                <a:solidFill>
                  <a:schemeClr val="tx1"/>
                </a:solidFill>
                <a:latin typeface="Calibri" panose="020F0502020204030204" pitchFamily="34" charset="0"/>
                <a:cs typeface="Calibri" panose="020F0502020204030204" pitchFamily="34" charset="0"/>
              </a:endParaRPr>
            </a:p>
          </p:txBody>
        </p:sp>
        <p:sp>
          <p:nvSpPr>
            <p:cNvPr id="21" name="TextBox 20"/>
            <p:cNvSpPr txBox="1"/>
            <p:nvPr/>
          </p:nvSpPr>
          <p:spPr>
            <a:xfrm>
              <a:off x="5351834" y="7923852"/>
              <a:ext cx="2016224"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Binary</a:t>
              </a:r>
            </a:p>
            <a:p>
              <a:pPr rtl="0" latinLnBrk="1" hangingPunct="0"/>
              <a:r>
                <a:rPr lang="en-US" sz="2400" dirty="0" smtClean="0">
                  <a:solidFill>
                    <a:schemeClr val="tx1"/>
                  </a:solidFill>
                  <a:latin typeface="Calibri" panose="020F0502020204030204" pitchFamily="34" charset="0"/>
                  <a:cs typeface="Calibri" panose="020F0502020204030204" pitchFamily="34" charset="0"/>
                </a:rPr>
                <a:t> masking</a:t>
              </a:r>
              <a:endParaRPr lang="en-US" sz="2400" dirty="0">
                <a:solidFill>
                  <a:schemeClr val="tx1"/>
                </a:solidFill>
                <a:latin typeface="Calibri" panose="020F0502020204030204" pitchFamily="34" charset="0"/>
                <a:cs typeface="Calibri" panose="020F0502020204030204" pitchFamily="34" charset="0"/>
              </a:endParaRPr>
            </a:p>
            <a:p>
              <a:pPr rtl="0" latinLnBrk="1" hangingPunct="0"/>
              <a:endParaRPr lang="en-US" sz="2400" dirty="0">
                <a:solidFill>
                  <a:schemeClr val="tx1"/>
                </a:solidFill>
                <a:latin typeface="Calibri" panose="020F0502020204030204" pitchFamily="34" charset="0"/>
                <a:cs typeface="Calibri" panose="020F0502020204030204" pitchFamily="34" charset="0"/>
              </a:endParaRPr>
            </a:p>
          </p:txBody>
        </p:sp>
        <p:sp>
          <p:nvSpPr>
            <p:cNvPr id="22" name="TextBox 21"/>
            <p:cNvSpPr txBox="1"/>
            <p:nvPr/>
          </p:nvSpPr>
          <p:spPr>
            <a:xfrm>
              <a:off x="5339382" y="630373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Image</a:t>
              </a:r>
            </a:p>
            <a:p>
              <a:pPr rtl="0" latinLnBrk="1" hangingPunct="0"/>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binarization</a:t>
              </a:r>
              <a:endParaRPr lang="en-US" sz="2400" dirty="0">
                <a:solidFill>
                  <a:schemeClr val="tx1"/>
                </a:solidFill>
                <a:latin typeface="Calibri" panose="020F0502020204030204" pitchFamily="34" charset="0"/>
                <a:cs typeface="Calibri" panose="020F0502020204030204" pitchFamily="34" charset="0"/>
              </a:endParaRPr>
            </a:p>
          </p:txBody>
        </p:sp>
        <p:sp>
          <p:nvSpPr>
            <p:cNvPr id="23" name="TextBox 22"/>
            <p:cNvSpPr txBox="1"/>
            <p:nvPr/>
          </p:nvSpPr>
          <p:spPr>
            <a:xfrm>
              <a:off x="5314268" y="4654612"/>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Contrast </a:t>
              </a:r>
            </a:p>
            <a:p>
              <a:pPr rtl="0" latinLnBrk="1" hangingPunct="0"/>
              <a:r>
                <a:rPr lang="en-US" sz="2400" dirty="0">
                  <a:solidFill>
                    <a:schemeClr val="tx1"/>
                  </a:solidFill>
                  <a:latin typeface="Calibri" panose="020F0502020204030204" pitchFamily="34" charset="0"/>
                  <a:cs typeface="Calibri" panose="020F0502020204030204" pitchFamily="34" charset="0"/>
                </a:rPr>
                <a:t>enhancement</a:t>
              </a:r>
            </a:p>
          </p:txBody>
        </p:sp>
      </p:grpSp>
      <p:sp>
        <p:nvSpPr>
          <p:cNvPr id="27" name="Rectangular Callout 29"/>
          <p:cNvSpPr/>
          <p:nvPr/>
        </p:nvSpPr>
        <p:spPr>
          <a:xfrm rot="16200000">
            <a:off x="420387" y="2256048"/>
            <a:ext cx="4165243"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ln w="28575">
            <a:solidFill>
              <a:schemeClr val="accent4">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vert"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dirty="0">
                <a:latin typeface="Calibri" pitchFamily="34" charset="0"/>
              </a:rPr>
              <a:t>2D Gaussian filter:</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 </a:t>
            </a:r>
            <a:r>
              <a:rPr lang="en-US" sz="2400" dirty="0" smtClean="0">
                <a:latin typeface="Calibri" pitchFamily="34" charset="0"/>
              </a:rPr>
              <a:t>0.7327</a:t>
            </a:r>
          </a:p>
          <a:p>
            <a:pPr lvl="8" indent="0" algn="just">
              <a:buSzPct val="75000"/>
              <a:defRPr sz="1800"/>
            </a:pPr>
            <a:endParaRPr lang="en-US" sz="2400" dirty="0" smtClean="0">
              <a:latin typeface="Calibri" pitchFamily="34" charset="0"/>
            </a:endParaRPr>
          </a:p>
          <a:p>
            <a:pPr marL="444500" lvl="8" indent="-444500" algn="just">
              <a:buSzPct val="75000"/>
              <a:buFont typeface="Arial" panose="020B0604020202020204" pitchFamily="34" charset="0"/>
              <a:buChar char="•"/>
              <a:defRPr sz="1800"/>
            </a:pPr>
            <a:r>
              <a:rPr lang="en-US" sz="2400" dirty="0" smtClean="0">
                <a:latin typeface="Calibri" pitchFamily="34" charset="0"/>
              </a:rPr>
              <a:t>Anisotropic </a:t>
            </a:r>
            <a:r>
              <a:rPr lang="en-US" sz="2400" dirty="0">
                <a:latin typeface="Calibri" pitchFamily="34" charset="0"/>
              </a:rPr>
              <a:t>diffusion</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a:t>
            </a:r>
            <a:r>
              <a:rPr lang="en-US" sz="2400" dirty="0" smtClean="0">
                <a:latin typeface="Calibri" pitchFamily="34" charset="0"/>
              </a:rPr>
              <a:t>0.6114</a:t>
            </a:r>
          </a:p>
          <a:p>
            <a:pPr lvl="8" indent="0" algn="just">
              <a:buSzPct val="75000"/>
              <a:defRPr sz="1800"/>
            </a:pPr>
            <a:endParaRPr lang="en-US" sz="2400" dirty="0" smtClean="0">
              <a:latin typeface="Calibri" panose="020F0502020204030204" pitchFamily="34" charset="0"/>
              <a:cs typeface="Calibri" panose="020F0502020204030204" pitchFamily="34" charset="0"/>
            </a:endParaRPr>
          </a:p>
          <a:p>
            <a:pPr marL="444500" lvl="8" indent="-444500" algn="just">
              <a:buSzPct val="75000"/>
              <a:buFont typeface="Arial" panose="020B0604020202020204" pitchFamily="34" charset="0"/>
              <a:buChar char="•"/>
              <a:defRPr sz="1800"/>
            </a:pPr>
            <a:r>
              <a:rPr lang="en-US" sz="2400" dirty="0" smtClean="0">
                <a:latin typeface="Calibri" panose="020F0502020204030204" pitchFamily="34" charset="0"/>
                <a:cs typeface="Calibri" panose="020F0502020204030204" pitchFamily="34" charset="0"/>
              </a:rPr>
              <a:t>Median </a:t>
            </a:r>
            <a:r>
              <a:rPr lang="en-US" sz="2400" dirty="0">
                <a:latin typeface="Calibri" panose="020F0502020204030204" pitchFamily="34" charset="0"/>
                <a:cs typeface="Calibri" panose="020F0502020204030204" pitchFamily="34" charset="0"/>
              </a:rPr>
              <a:t>Filter</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0.6114</a:t>
            </a:r>
          </a:p>
        </p:txBody>
      </p:sp>
      <p:sp>
        <p:nvSpPr>
          <p:cNvPr id="2" name="Rectangle 1"/>
          <p:cNvSpPr/>
          <p:nvPr/>
        </p:nvSpPr>
        <p:spPr>
          <a:xfrm>
            <a:off x="4685766" y="3148608"/>
            <a:ext cx="3744416" cy="559915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19" name="Group 18"/>
          <p:cNvGrpSpPr/>
          <p:nvPr/>
        </p:nvGrpSpPr>
        <p:grpSpPr>
          <a:xfrm>
            <a:off x="4682429" y="3336577"/>
            <a:ext cx="7992888" cy="3208844"/>
            <a:chOff x="4630192" y="3328099"/>
            <a:chExt cx="7992888" cy="3208844"/>
          </a:xfrm>
        </p:grpSpPr>
        <p:sp>
          <p:nvSpPr>
            <p:cNvPr id="24" name="Rectangular Callout 27"/>
            <p:cNvSpPr/>
            <p:nvPr/>
          </p:nvSpPr>
          <p:spPr>
            <a:xfrm rot="5400000">
              <a:off x="7067338" y="912050"/>
              <a:ext cx="3118596" cy="7992888"/>
            </a:xfrm>
            <a:custGeom>
              <a:avLst/>
              <a:gdLst>
                <a:gd name="connsiteX0" fmla="*/ 0 w 5486400"/>
                <a:gd name="connsiteY0" fmla="*/ 0 h 3749040"/>
                <a:gd name="connsiteX1" fmla="*/ 914400 w 5486400"/>
                <a:gd name="connsiteY1" fmla="*/ 0 h 3749040"/>
                <a:gd name="connsiteX2" fmla="*/ 914400 w 5486400"/>
                <a:gd name="connsiteY2" fmla="*/ 0 h 3749040"/>
                <a:gd name="connsiteX3" fmla="*/ 2286000 w 5486400"/>
                <a:gd name="connsiteY3" fmla="*/ 0 h 3749040"/>
                <a:gd name="connsiteX4" fmla="*/ 5486400 w 5486400"/>
                <a:gd name="connsiteY4" fmla="*/ 0 h 3749040"/>
                <a:gd name="connsiteX5" fmla="*/ 5486400 w 5486400"/>
                <a:gd name="connsiteY5" fmla="*/ 2186940 h 3749040"/>
                <a:gd name="connsiteX6" fmla="*/ 5486400 w 5486400"/>
                <a:gd name="connsiteY6" fmla="*/ 2186940 h 3749040"/>
                <a:gd name="connsiteX7" fmla="*/ 5486400 w 5486400"/>
                <a:gd name="connsiteY7" fmla="*/ 3124200 h 3749040"/>
                <a:gd name="connsiteX8" fmla="*/ 5486400 w 5486400"/>
                <a:gd name="connsiteY8" fmla="*/ 3749040 h 3749040"/>
                <a:gd name="connsiteX9" fmla="*/ 2286000 w 5486400"/>
                <a:gd name="connsiteY9" fmla="*/ 3749040 h 3749040"/>
                <a:gd name="connsiteX10" fmla="*/ 1600218 w 5486400"/>
                <a:gd name="connsiteY10" fmla="*/ 4217670 h 3749040"/>
                <a:gd name="connsiteX11" fmla="*/ 914400 w 5486400"/>
                <a:gd name="connsiteY11" fmla="*/ 3749040 h 3749040"/>
                <a:gd name="connsiteX12" fmla="*/ 0 w 5486400"/>
                <a:gd name="connsiteY12" fmla="*/ 3749040 h 3749040"/>
                <a:gd name="connsiteX13" fmla="*/ 0 w 5486400"/>
                <a:gd name="connsiteY13" fmla="*/ 3124200 h 3749040"/>
                <a:gd name="connsiteX14" fmla="*/ 0 w 5486400"/>
                <a:gd name="connsiteY14" fmla="*/ 2186940 h 3749040"/>
                <a:gd name="connsiteX15" fmla="*/ 0 w 5486400"/>
                <a:gd name="connsiteY15" fmla="*/ 2186940 h 3749040"/>
                <a:gd name="connsiteX16" fmla="*/ 0 w 5486400"/>
                <a:gd name="connsiteY16" fmla="*/ 0 h 3749040"/>
                <a:gd name="connsiteX0" fmla="*/ 0 w 5486400"/>
                <a:gd name="connsiteY0" fmla="*/ 0 h 4217670"/>
                <a:gd name="connsiteX1" fmla="*/ 914400 w 5486400"/>
                <a:gd name="connsiteY1" fmla="*/ 0 h 4217670"/>
                <a:gd name="connsiteX2" fmla="*/ 914400 w 5486400"/>
                <a:gd name="connsiteY2" fmla="*/ 0 h 4217670"/>
                <a:gd name="connsiteX3" fmla="*/ 2286000 w 5486400"/>
                <a:gd name="connsiteY3" fmla="*/ 0 h 4217670"/>
                <a:gd name="connsiteX4" fmla="*/ 5486400 w 5486400"/>
                <a:gd name="connsiteY4" fmla="*/ 0 h 4217670"/>
                <a:gd name="connsiteX5" fmla="*/ 5486400 w 5486400"/>
                <a:gd name="connsiteY5" fmla="*/ 2186940 h 4217670"/>
                <a:gd name="connsiteX6" fmla="*/ 5486400 w 5486400"/>
                <a:gd name="connsiteY6" fmla="*/ 2186940 h 4217670"/>
                <a:gd name="connsiteX7" fmla="*/ 5486400 w 5486400"/>
                <a:gd name="connsiteY7" fmla="*/ 3124200 h 4217670"/>
                <a:gd name="connsiteX8" fmla="*/ 5486400 w 5486400"/>
                <a:gd name="connsiteY8" fmla="*/ 3749040 h 4217670"/>
                <a:gd name="connsiteX9" fmla="*/ 1578159 w 5486400"/>
                <a:gd name="connsiteY9" fmla="*/ 3751435 h 4217670"/>
                <a:gd name="connsiteX10" fmla="*/ 1600218 w 5486400"/>
                <a:gd name="connsiteY10" fmla="*/ 4217670 h 4217670"/>
                <a:gd name="connsiteX11" fmla="*/ 914400 w 5486400"/>
                <a:gd name="connsiteY11" fmla="*/ 3749040 h 4217670"/>
                <a:gd name="connsiteX12" fmla="*/ 0 w 5486400"/>
                <a:gd name="connsiteY12" fmla="*/ 3749040 h 4217670"/>
                <a:gd name="connsiteX13" fmla="*/ 0 w 5486400"/>
                <a:gd name="connsiteY13" fmla="*/ 3124200 h 4217670"/>
                <a:gd name="connsiteX14" fmla="*/ 0 w 5486400"/>
                <a:gd name="connsiteY14" fmla="*/ 2186940 h 4217670"/>
                <a:gd name="connsiteX15" fmla="*/ 0 w 5486400"/>
                <a:gd name="connsiteY15" fmla="*/ 2186940 h 4217670"/>
                <a:gd name="connsiteX16" fmla="*/ 0 w 5486400"/>
                <a:gd name="connsiteY16" fmla="*/ 0 h 4217670"/>
                <a:gd name="connsiteX0" fmla="*/ 0 w 5486400"/>
                <a:gd name="connsiteY0" fmla="*/ 0 h 4217670"/>
                <a:gd name="connsiteX1" fmla="*/ 914400 w 5486400"/>
                <a:gd name="connsiteY1" fmla="*/ 0 h 4217670"/>
                <a:gd name="connsiteX2" fmla="*/ 914400 w 5486400"/>
                <a:gd name="connsiteY2" fmla="*/ 0 h 4217670"/>
                <a:gd name="connsiteX3" fmla="*/ 2286000 w 5486400"/>
                <a:gd name="connsiteY3" fmla="*/ 0 h 4217670"/>
                <a:gd name="connsiteX4" fmla="*/ 5486400 w 5486400"/>
                <a:gd name="connsiteY4" fmla="*/ 0 h 4217670"/>
                <a:gd name="connsiteX5" fmla="*/ 5486400 w 5486400"/>
                <a:gd name="connsiteY5" fmla="*/ 2186940 h 4217670"/>
                <a:gd name="connsiteX6" fmla="*/ 5486400 w 5486400"/>
                <a:gd name="connsiteY6" fmla="*/ 2186940 h 4217670"/>
                <a:gd name="connsiteX7" fmla="*/ 5486400 w 5486400"/>
                <a:gd name="connsiteY7" fmla="*/ 3124200 h 4217670"/>
                <a:gd name="connsiteX8" fmla="*/ 5486400 w 5486400"/>
                <a:gd name="connsiteY8" fmla="*/ 3749040 h 4217670"/>
                <a:gd name="connsiteX9" fmla="*/ 1578159 w 5486400"/>
                <a:gd name="connsiteY9" fmla="*/ 3751435 h 4217670"/>
                <a:gd name="connsiteX10" fmla="*/ 1600218 w 5486400"/>
                <a:gd name="connsiteY10" fmla="*/ 4217670 h 4217670"/>
                <a:gd name="connsiteX11" fmla="*/ 495808 w 5486400"/>
                <a:gd name="connsiteY11" fmla="*/ 3732773 h 4217670"/>
                <a:gd name="connsiteX12" fmla="*/ 0 w 5486400"/>
                <a:gd name="connsiteY12" fmla="*/ 3749040 h 4217670"/>
                <a:gd name="connsiteX13" fmla="*/ 0 w 5486400"/>
                <a:gd name="connsiteY13" fmla="*/ 3124200 h 4217670"/>
                <a:gd name="connsiteX14" fmla="*/ 0 w 5486400"/>
                <a:gd name="connsiteY14" fmla="*/ 2186940 h 4217670"/>
                <a:gd name="connsiteX15" fmla="*/ 0 w 5486400"/>
                <a:gd name="connsiteY15" fmla="*/ 2186940 h 4217670"/>
                <a:gd name="connsiteX16" fmla="*/ 0 w 5486400"/>
                <a:gd name="connsiteY16" fmla="*/ 0 h 4217670"/>
                <a:gd name="connsiteX0" fmla="*/ 0 w 5486400"/>
                <a:gd name="connsiteY0" fmla="*/ 0 h 4124659"/>
                <a:gd name="connsiteX1" fmla="*/ 914400 w 5486400"/>
                <a:gd name="connsiteY1" fmla="*/ 0 h 4124659"/>
                <a:gd name="connsiteX2" fmla="*/ 914400 w 5486400"/>
                <a:gd name="connsiteY2" fmla="*/ 0 h 4124659"/>
                <a:gd name="connsiteX3" fmla="*/ 2286000 w 5486400"/>
                <a:gd name="connsiteY3" fmla="*/ 0 h 4124659"/>
                <a:gd name="connsiteX4" fmla="*/ 5486400 w 5486400"/>
                <a:gd name="connsiteY4" fmla="*/ 0 h 4124659"/>
                <a:gd name="connsiteX5" fmla="*/ 5486400 w 5486400"/>
                <a:gd name="connsiteY5" fmla="*/ 2186940 h 4124659"/>
                <a:gd name="connsiteX6" fmla="*/ 5486400 w 5486400"/>
                <a:gd name="connsiteY6" fmla="*/ 2186940 h 4124659"/>
                <a:gd name="connsiteX7" fmla="*/ 5486400 w 5486400"/>
                <a:gd name="connsiteY7" fmla="*/ 3124200 h 4124659"/>
                <a:gd name="connsiteX8" fmla="*/ 5486400 w 5486400"/>
                <a:gd name="connsiteY8" fmla="*/ 3749040 h 4124659"/>
                <a:gd name="connsiteX9" fmla="*/ 1578159 w 5486400"/>
                <a:gd name="connsiteY9" fmla="*/ 3751435 h 4124659"/>
                <a:gd name="connsiteX10" fmla="*/ 980999 w 5486400"/>
                <a:gd name="connsiteY10" fmla="*/ 4124659 h 4124659"/>
                <a:gd name="connsiteX11" fmla="*/ 495808 w 5486400"/>
                <a:gd name="connsiteY11" fmla="*/ 3732773 h 4124659"/>
                <a:gd name="connsiteX12" fmla="*/ 0 w 5486400"/>
                <a:gd name="connsiteY12" fmla="*/ 3749040 h 4124659"/>
                <a:gd name="connsiteX13" fmla="*/ 0 w 5486400"/>
                <a:gd name="connsiteY13" fmla="*/ 3124200 h 4124659"/>
                <a:gd name="connsiteX14" fmla="*/ 0 w 5486400"/>
                <a:gd name="connsiteY14" fmla="*/ 2186940 h 4124659"/>
                <a:gd name="connsiteX15" fmla="*/ 0 w 5486400"/>
                <a:gd name="connsiteY15" fmla="*/ 2186940 h 4124659"/>
                <a:gd name="connsiteX16" fmla="*/ 0 w 5486400"/>
                <a:gd name="connsiteY16" fmla="*/ 0 h 4124659"/>
                <a:gd name="connsiteX0" fmla="*/ 0 w 5486400"/>
                <a:gd name="connsiteY0" fmla="*/ 0 h 4124659"/>
                <a:gd name="connsiteX1" fmla="*/ 914400 w 5486400"/>
                <a:gd name="connsiteY1" fmla="*/ 0 h 4124659"/>
                <a:gd name="connsiteX2" fmla="*/ 914400 w 5486400"/>
                <a:gd name="connsiteY2" fmla="*/ 0 h 4124659"/>
                <a:gd name="connsiteX3" fmla="*/ 2286000 w 5486400"/>
                <a:gd name="connsiteY3" fmla="*/ 0 h 4124659"/>
                <a:gd name="connsiteX4" fmla="*/ 5486400 w 5486400"/>
                <a:gd name="connsiteY4" fmla="*/ 0 h 4124659"/>
                <a:gd name="connsiteX5" fmla="*/ 5486400 w 5486400"/>
                <a:gd name="connsiteY5" fmla="*/ 2186940 h 4124659"/>
                <a:gd name="connsiteX6" fmla="*/ 5486400 w 5486400"/>
                <a:gd name="connsiteY6" fmla="*/ 2186940 h 4124659"/>
                <a:gd name="connsiteX7" fmla="*/ 5486400 w 5486400"/>
                <a:gd name="connsiteY7" fmla="*/ 3124200 h 4124659"/>
                <a:gd name="connsiteX8" fmla="*/ 5486400 w 5486400"/>
                <a:gd name="connsiteY8" fmla="*/ 3749040 h 4124659"/>
                <a:gd name="connsiteX9" fmla="*/ 1186276 w 5486400"/>
                <a:gd name="connsiteY9" fmla="*/ 3732774 h 4124659"/>
                <a:gd name="connsiteX10" fmla="*/ 980999 w 5486400"/>
                <a:gd name="connsiteY10" fmla="*/ 4124659 h 4124659"/>
                <a:gd name="connsiteX11" fmla="*/ 495808 w 5486400"/>
                <a:gd name="connsiteY11" fmla="*/ 3732773 h 4124659"/>
                <a:gd name="connsiteX12" fmla="*/ 0 w 5486400"/>
                <a:gd name="connsiteY12" fmla="*/ 3749040 h 4124659"/>
                <a:gd name="connsiteX13" fmla="*/ 0 w 5486400"/>
                <a:gd name="connsiteY13" fmla="*/ 3124200 h 4124659"/>
                <a:gd name="connsiteX14" fmla="*/ 0 w 5486400"/>
                <a:gd name="connsiteY14" fmla="*/ 2186940 h 4124659"/>
                <a:gd name="connsiteX15" fmla="*/ 0 w 5486400"/>
                <a:gd name="connsiteY15" fmla="*/ 2186940 h 4124659"/>
                <a:gd name="connsiteX16" fmla="*/ 0 w 5486400"/>
                <a:gd name="connsiteY16" fmla="*/ 0 h 4124659"/>
                <a:gd name="connsiteX0" fmla="*/ 0 w 5486400"/>
                <a:gd name="connsiteY0" fmla="*/ 0 h 3994030"/>
                <a:gd name="connsiteX1" fmla="*/ 914400 w 5486400"/>
                <a:gd name="connsiteY1" fmla="*/ 0 h 3994030"/>
                <a:gd name="connsiteX2" fmla="*/ 914400 w 5486400"/>
                <a:gd name="connsiteY2" fmla="*/ 0 h 3994030"/>
                <a:gd name="connsiteX3" fmla="*/ 2286000 w 5486400"/>
                <a:gd name="connsiteY3" fmla="*/ 0 h 3994030"/>
                <a:gd name="connsiteX4" fmla="*/ 5486400 w 5486400"/>
                <a:gd name="connsiteY4" fmla="*/ 0 h 3994030"/>
                <a:gd name="connsiteX5" fmla="*/ 5486400 w 5486400"/>
                <a:gd name="connsiteY5" fmla="*/ 2186940 h 3994030"/>
                <a:gd name="connsiteX6" fmla="*/ 5486400 w 5486400"/>
                <a:gd name="connsiteY6" fmla="*/ 2186940 h 3994030"/>
                <a:gd name="connsiteX7" fmla="*/ 5486400 w 5486400"/>
                <a:gd name="connsiteY7" fmla="*/ 3124200 h 3994030"/>
                <a:gd name="connsiteX8" fmla="*/ 5486400 w 5486400"/>
                <a:gd name="connsiteY8" fmla="*/ 3749040 h 3994030"/>
                <a:gd name="connsiteX9" fmla="*/ 1186276 w 5486400"/>
                <a:gd name="connsiteY9" fmla="*/ 3732774 h 3994030"/>
                <a:gd name="connsiteX10" fmla="*/ 700146 w 5486400"/>
                <a:gd name="connsiteY10" fmla="*/ 3994030 h 3994030"/>
                <a:gd name="connsiteX11" fmla="*/ 495808 w 5486400"/>
                <a:gd name="connsiteY11" fmla="*/ 3732773 h 3994030"/>
                <a:gd name="connsiteX12" fmla="*/ 0 w 5486400"/>
                <a:gd name="connsiteY12" fmla="*/ 3749040 h 3994030"/>
                <a:gd name="connsiteX13" fmla="*/ 0 w 5486400"/>
                <a:gd name="connsiteY13" fmla="*/ 3124200 h 3994030"/>
                <a:gd name="connsiteX14" fmla="*/ 0 w 5486400"/>
                <a:gd name="connsiteY14" fmla="*/ 2186940 h 3994030"/>
                <a:gd name="connsiteX15" fmla="*/ 0 w 5486400"/>
                <a:gd name="connsiteY15" fmla="*/ 2186940 h 3994030"/>
                <a:gd name="connsiteX16" fmla="*/ 0 w 5486400"/>
                <a:gd name="connsiteY16" fmla="*/ 0 h 3994030"/>
                <a:gd name="connsiteX0" fmla="*/ 0 w 5486400"/>
                <a:gd name="connsiteY0" fmla="*/ 0 h 3994030"/>
                <a:gd name="connsiteX1" fmla="*/ 914400 w 5486400"/>
                <a:gd name="connsiteY1" fmla="*/ 0 h 3994030"/>
                <a:gd name="connsiteX2" fmla="*/ 914400 w 5486400"/>
                <a:gd name="connsiteY2" fmla="*/ 0 h 3994030"/>
                <a:gd name="connsiteX3" fmla="*/ 2286000 w 5486400"/>
                <a:gd name="connsiteY3" fmla="*/ 0 h 3994030"/>
                <a:gd name="connsiteX4" fmla="*/ 5486400 w 5486400"/>
                <a:gd name="connsiteY4" fmla="*/ 0 h 3994030"/>
                <a:gd name="connsiteX5" fmla="*/ 5486400 w 5486400"/>
                <a:gd name="connsiteY5" fmla="*/ 2186940 h 3994030"/>
                <a:gd name="connsiteX6" fmla="*/ 5486400 w 5486400"/>
                <a:gd name="connsiteY6" fmla="*/ 2186940 h 3994030"/>
                <a:gd name="connsiteX7" fmla="*/ 5486400 w 5486400"/>
                <a:gd name="connsiteY7" fmla="*/ 3124200 h 3994030"/>
                <a:gd name="connsiteX8" fmla="*/ 5486400 w 5486400"/>
                <a:gd name="connsiteY8" fmla="*/ 3749040 h 3994030"/>
                <a:gd name="connsiteX9" fmla="*/ 905421 w 5486400"/>
                <a:gd name="connsiteY9" fmla="*/ 3751435 h 3994030"/>
                <a:gd name="connsiteX10" fmla="*/ 700146 w 5486400"/>
                <a:gd name="connsiteY10" fmla="*/ 3994030 h 3994030"/>
                <a:gd name="connsiteX11" fmla="*/ 495808 w 5486400"/>
                <a:gd name="connsiteY11" fmla="*/ 3732773 h 3994030"/>
                <a:gd name="connsiteX12" fmla="*/ 0 w 5486400"/>
                <a:gd name="connsiteY12" fmla="*/ 3749040 h 3994030"/>
                <a:gd name="connsiteX13" fmla="*/ 0 w 5486400"/>
                <a:gd name="connsiteY13" fmla="*/ 3124200 h 3994030"/>
                <a:gd name="connsiteX14" fmla="*/ 0 w 5486400"/>
                <a:gd name="connsiteY14" fmla="*/ 2186940 h 3994030"/>
                <a:gd name="connsiteX15" fmla="*/ 0 w 5486400"/>
                <a:gd name="connsiteY15" fmla="*/ 2186940 h 3994030"/>
                <a:gd name="connsiteX16" fmla="*/ 0 w 5486400"/>
                <a:gd name="connsiteY16" fmla="*/ 0 h 3994030"/>
                <a:gd name="connsiteX0" fmla="*/ 0 w 5486400"/>
                <a:gd name="connsiteY0" fmla="*/ 0 h 3839344"/>
                <a:gd name="connsiteX1" fmla="*/ 914400 w 5486400"/>
                <a:gd name="connsiteY1" fmla="*/ 0 h 3839344"/>
                <a:gd name="connsiteX2" fmla="*/ 914400 w 5486400"/>
                <a:gd name="connsiteY2" fmla="*/ 0 h 3839344"/>
                <a:gd name="connsiteX3" fmla="*/ 2286000 w 5486400"/>
                <a:gd name="connsiteY3" fmla="*/ 0 h 3839344"/>
                <a:gd name="connsiteX4" fmla="*/ 5486400 w 5486400"/>
                <a:gd name="connsiteY4" fmla="*/ 0 h 3839344"/>
                <a:gd name="connsiteX5" fmla="*/ 5486400 w 5486400"/>
                <a:gd name="connsiteY5" fmla="*/ 2186940 h 3839344"/>
                <a:gd name="connsiteX6" fmla="*/ 5486400 w 5486400"/>
                <a:gd name="connsiteY6" fmla="*/ 2186940 h 3839344"/>
                <a:gd name="connsiteX7" fmla="*/ 5486400 w 5486400"/>
                <a:gd name="connsiteY7" fmla="*/ 3124200 h 3839344"/>
                <a:gd name="connsiteX8" fmla="*/ 5486400 w 5486400"/>
                <a:gd name="connsiteY8" fmla="*/ 3749040 h 3839344"/>
                <a:gd name="connsiteX9" fmla="*/ 905421 w 5486400"/>
                <a:gd name="connsiteY9" fmla="*/ 3751435 h 3839344"/>
                <a:gd name="connsiteX10" fmla="*/ 723026 w 5486400"/>
                <a:gd name="connsiteY10" fmla="*/ 3839344 h 3839344"/>
                <a:gd name="connsiteX11" fmla="*/ 495808 w 5486400"/>
                <a:gd name="connsiteY11" fmla="*/ 3732773 h 3839344"/>
                <a:gd name="connsiteX12" fmla="*/ 0 w 5486400"/>
                <a:gd name="connsiteY12" fmla="*/ 3749040 h 3839344"/>
                <a:gd name="connsiteX13" fmla="*/ 0 w 5486400"/>
                <a:gd name="connsiteY13" fmla="*/ 3124200 h 3839344"/>
                <a:gd name="connsiteX14" fmla="*/ 0 w 5486400"/>
                <a:gd name="connsiteY14" fmla="*/ 2186940 h 3839344"/>
                <a:gd name="connsiteX15" fmla="*/ 0 w 5486400"/>
                <a:gd name="connsiteY15" fmla="*/ 2186940 h 3839344"/>
                <a:gd name="connsiteX16" fmla="*/ 0 w 5486400"/>
                <a:gd name="connsiteY16" fmla="*/ 0 h 3839344"/>
                <a:gd name="connsiteX0" fmla="*/ 0 w 5486400"/>
                <a:gd name="connsiteY0" fmla="*/ 0 h 3839344"/>
                <a:gd name="connsiteX1" fmla="*/ 914400 w 5486400"/>
                <a:gd name="connsiteY1" fmla="*/ 0 h 3839344"/>
                <a:gd name="connsiteX2" fmla="*/ 914400 w 5486400"/>
                <a:gd name="connsiteY2" fmla="*/ 0 h 3839344"/>
                <a:gd name="connsiteX3" fmla="*/ 2286000 w 5486400"/>
                <a:gd name="connsiteY3" fmla="*/ 0 h 3839344"/>
                <a:gd name="connsiteX4" fmla="*/ 5486400 w 5486400"/>
                <a:gd name="connsiteY4" fmla="*/ 0 h 3839344"/>
                <a:gd name="connsiteX5" fmla="*/ 5486400 w 5486400"/>
                <a:gd name="connsiteY5" fmla="*/ 2186940 h 3839344"/>
                <a:gd name="connsiteX6" fmla="*/ 5486400 w 5486400"/>
                <a:gd name="connsiteY6" fmla="*/ 2186940 h 3839344"/>
                <a:gd name="connsiteX7" fmla="*/ 5486400 w 5486400"/>
                <a:gd name="connsiteY7" fmla="*/ 3124200 h 3839344"/>
                <a:gd name="connsiteX8" fmla="*/ 5486400 w 5486400"/>
                <a:gd name="connsiteY8" fmla="*/ 3749040 h 3839344"/>
                <a:gd name="connsiteX9" fmla="*/ 1307586 w 5486400"/>
                <a:gd name="connsiteY9" fmla="*/ 3742285 h 3839344"/>
                <a:gd name="connsiteX10" fmla="*/ 723026 w 5486400"/>
                <a:gd name="connsiteY10" fmla="*/ 3839344 h 3839344"/>
                <a:gd name="connsiteX11" fmla="*/ 495808 w 5486400"/>
                <a:gd name="connsiteY11" fmla="*/ 3732773 h 3839344"/>
                <a:gd name="connsiteX12" fmla="*/ 0 w 5486400"/>
                <a:gd name="connsiteY12" fmla="*/ 3749040 h 3839344"/>
                <a:gd name="connsiteX13" fmla="*/ 0 w 5486400"/>
                <a:gd name="connsiteY13" fmla="*/ 3124200 h 3839344"/>
                <a:gd name="connsiteX14" fmla="*/ 0 w 5486400"/>
                <a:gd name="connsiteY14" fmla="*/ 2186940 h 3839344"/>
                <a:gd name="connsiteX15" fmla="*/ 0 w 5486400"/>
                <a:gd name="connsiteY15" fmla="*/ 2186940 h 3839344"/>
                <a:gd name="connsiteX16" fmla="*/ 0 w 5486400"/>
                <a:gd name="connsiteY16" fmla="*/ 0 h 3839344"/>
                <a:gd name="connsiteX0" fmla="*/ 0 w 5486400"/>
                <a:gd name="connsiteY0" fmla="*/ 0 h 3839344"/>
                <a:gd name="connsiteX1" fmla="*/ 914400 w 5486400"/>
                <a:gd name="connsiteY1" fmla="*/ 0 h 3839344"/>
                <a:gd name="connsiteX2" fmla="*/ 914400 w 5486400"/>
                <a:gd name="connsiteY2" fmla="*/ 0 h 3839344"/>
                <a:gd name="connsiteX3" fmla="*/ 2286000 w 5486400"/>
                <a:gd name="connsiteY3" fmla="*/ 0 h 3839344"/>
                <a:gd name="connsiteX4" fmla="*/ 5486400 w 5486400"/>
                <a:gd name="connsiteY4" fmla="*/ 0 h 3839344"/>
                <a:gd name="connsiteX5" fmla="*/ 5486400 w 5486400"/>
                <a:gd name="connsiteY5" fmla="*/ 2186940 h 3839344"/>
                <a:gd name="connsiteX6" fmla="*/ 5486400 w 5486400"/>
                <a:gd name="connsiteY6" fmla="*/ 2186940 h 3839344"/>
                <a:gd name="connsiteX7" fmla="*/ 5486400 w 5486400"/>
                <a:gd name="connsiteY7" fmla="*/ 3124200 h 3839344"/>
                <a:gd name="connsiteX8" fmla="*/ 5486400 w 5486400"/>
                <a:gd name="connsiteY8" fmla="*/ 3749040 h 3839344"/>
                <a:gd name="connsiteX9" fmla="*/ 1307586 w 5486400"/>
                <a:gd name="connsiteY9" fmla="*/ 3742285 h 3839344"/>
                <a:gd name="connsiteX10" fmla="*/ 957623 w 5486400"/>
                <a:gd name="connsiteY10" fmla="*/ 3839344 h 3839344"/>
                <a:gd name="connsiteX11" fmla="*/ 495808 w 5486400"/>
                <a:gd name="connsiteY11" fmla="*/ 3732773 h 3839344"/>
                <a:gd name="connsiteX12" fmla="*/ 0 w 5486400"/>
                <a:gd name="connsiteY12" fmla="*/ 3749040 h 3839344"/>
                <a:gd name="connsiteX13" fmla="*/ 0 w 5486400"/>
                <a:gd name="connsiteY13" fmla="*/ 3124200 h 3839344"/>
                <a:gd name="connsiteX14" fmla="*/ 0 w 5486400"/>
                <a:gd name="connsiteY14" fmla="*/ 2186940 h 3839344"/>
                <a:gd name="connsiteX15" fmla="*/ 0 w 5486400"/>
                <a:gd name="connsiteY15" fmla="*/ 2186940 h 3839344"/>
                <a:gd name="connsiteX16" fmla="*/ 0 w 5486400"/>
                <a:gd name="connsiteY16" fmla="*/ 0 h 383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6400" h="3839344">
                  <a:moveTo>
                    <a:pt x="0" y="0"/>
                  </a:moveTo>
                  <a:lnTo>
                    <a:pt x="914400" y="0"/>
                  </a:lnTo>
                  <a:lnTo>
                    <a:pt x="914400" y="0"/>
                  </a:lnTo>
                  <a:lnTo>
                    <a:pt x="2286000" y="0"/>
                  </a:lnTo>
                  <a:lnTo>
                    <a:pt x="5486400" y="0"/>
                  </a:lnTo>
                  <a:lnTo>
                    <a:pt x="5486400" y="2186940"/>
                  </a:lnTo>
                  <a:lnTo>
                    <a:pt x="5486400" y="2186940"/>
                  </a:lnTo>
                  <a:lnTo>
                    <a:pt x="5486400" y="3124200"/>
                  </a:lnTo>
                  <a:lnTo>
                    <a:pt x="5486400" y="3749040"/>
                  </a:lnTo>
                  <a:lnTo>
                    <a:pt x="1307586" y="3742285"/>
                  </a:lnTo>
                  <a:lnTo>
                    <a:pt x="957623" y="3839344"/>
                  </a:lnTo>
                  <a:lnTo>
                    <a:pt x="495808" y="3732773"/>
                  </a:lnTo>
                  <a:lnTo>
                    <a:pt x="0" y="3749040"/>
                  </a:lnTo>
                  <a:lnTo>
                    <a:pt x="0" y="3124200"/>
                  </a:lnTo>
                  <a:lnTo>
                    <a:pt x="0" y="2186940"/>
                  </a:lnTo>
                  <a:lnTo>
                    <a:pt x="0" y="2186940"/>
                  </a:lnTo>
                  <a:lnTo>
                    <a:pt x="0" y="0"/>
                  </a:lnTo>
                  <a:close/>
                </a:path>
              </a:pathLst>
            </a:custGeom>
            <a:noFill/>
            <a:ln w="28575">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4892039" y="3328099"/>
              <a:ext cx="295270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Localization error:</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26" name="TextBox 25"/>
            <p:cNvSpPr txBox="1"/>
            <p:nvPr/>
          </p:nvSpPr>
          <p:spPr>
            <a:xfrm>
              <a:off x="4859784" y="3479696"/>
              <a:ext cx="7217945" cy="30572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en-US" sz="2400" dirty="0" smtClean="0">
                <a:latin typeface="Calibri" panose="020F0502020204030204" pitchFamily="34" charset="0"/>
                <a:ea typeface="Helvetica Neue"/>
                <a:cs typeface="Calibri" panose="020F0502020204030204" pitchFamily="34" charset="0"/>
                <a:sym typeface="Helvetica Neue"/>
              </a:endParaRPr>
            </a:p>
            <a:p>
              <a:pPr marL="342900" indent="-342900" algn="just" rtl="0" latinLnBrk="1" hangingPunct="0">
                <a:buFont typeface="Arial" panose="020B0604020202020204" pitchFamily="34" charset="0"/>
                <a:buChar char="•"/>
              </a:pPr>
              <a:r>
                <a:rPr lang="en-US" sz="2400" dirty="0">
                  <a:latin typeface="Calibri" panose="020F0502020204030204" pitchFamily="34" charset="0"/>
                  <a:ea typeface="Helvetica Neue"/>
                  <a:cs typeface="Calibri" panose="020F0502020204030204" pitchFamily="34" charset="0"/>
                  <a:sym typeface="Helvetica Neue"/>
                </a:rPr>
                <a:t>the Euclidean distance between the predicted </a:t>
              </a:r>
              <a:r>
                <a:rPr lang="en-US" sz="2400" dirty="0" smtClean="0">
                  <a:latin typeface="Calibri" panose="020F0502020204030204" pitchFamily="34" charset="0"/>
                  <a:ea typeface="Helvetica Neue"/>
                  <a:cs typeface="Calibri" panose="020F0502020204030204" pitchFamily="34" charset="0"/>
                  <a:sym typeface="Helvetica Neue"/>
                </a:rPr>
                <a:t>marker  </a:t>
              </a:r>
              <a:r>
                <a:rPr lang="en-US" sz="2400" dirty="0">
                  <a:latin typeface="Calibri" panose="020F0502020204030204" pitchFamily="34" charset="0"/>
                  <a:ea typeface="Helvetica Neue"/>
                  <a:cs typeface="Calibri" panose="020F0502020204030204" pitchFamily="34" charset="0"/>
                  <a:sym typeface="Helvetica Neue"/>
                </a:rPr>
                <a:t>location</a:t>
              </a:r>
              <a:r>
                <a:rPr lang="en-US" sz="2400" dirty="0" smtClean="0">
                  <a:latin typeface="Calibri" panose="020F0502020204030204" pitchFamily="34" charset="0"/>
                  <a:ea typeface="Helvetica Neue"/>
                  <a:cs typeface="Calibri" panose="020F0502020204030204" pitchFamily="34" charset="0"/>
                  <a:sym typeface="Helvetica Neue"/>
                </a:rPr>
                <a:t>, computed </a:t>
              </a:r>
              <a:r>
                <a:rPr lang="en-US" sz="2400" dirty="0">
                  <a:latin typeface="Calibri" panose="020F0502020204030204" pitchFamily="34" charset="0"/>
                  <a:ea typeface="Helvetica Neue"/>
                  <a:cs typeface="Calibri" panose="020F0502020204030204" pitchFamily="34" charset="0"/>
                  <a:sym typeface="Helvetica Neue"/>
                </a:rPr>
                <a:t>from the z-frame registration</a:t>
              </a:r>
              <a:r>
                <a:rPr lang="en-US" sz="2400" dirty="0" smtClean="0">
                  <a:latin typeface="Calibri" panose="020F0502020204030204" pitchFamily="34" charset="0"/>
                  <a:ea typeface="Helvetica Neue"/>
                  <a:cs typeface="Calibri" panose="020F0502020204030204" pitchFamily="34" charset="0"/>
                  <a:sym typeface="Helvetica Neue"/>
                </a:rPr>
                <a:t>,         and </a:t>
              </a:r>
              <a:r>
                <a:rPr lang="en-US" sz="2400" dirty="0">
                  <a:latin typeface="Calibri" panose="020F0502020204030204" pitchFamily="34" charset="0"/>
                  <a:ea typeface="Helvetica Neue"/>
                  <a:cs typeface="Calibri" panose="020F0502020204030204" pitchFamily="34" charset="0"/>
                  <a:sym typeface="Helvetica Neue"/>
                </a:rPr>
                <a:t>its true position </a:t>
              </a:r>
              <a:r>
                <a:rPr lang="en-US" sz="2400" dirty="0" smtClean="0">
                  <a:latin typeface="Calibri" panose="020F0502020204030204" pitchFamily="34" charset="0"/>
                  <a:ea typeface="Helvetica Neue"/>
                  <a:cs typeface="Calibri" panose="020F0502020204030204" pitchFamily="34" charset="0"/>
                  <a:sym typeface="Helvetica Neue"/>
                </a:rPr>
                <a:t>as measured in MR images:</a:t>
              </a:r>
              <a:endParaRPr lang="en-US" sz="2400" dirty="0">
                <a:latin typeface="Calibri" panose="020F0502020204030204" pitchFamily="34" charset="0"/>
                <a:cs typeface="Calibri" panose="020F0502020204030204" pitchFamily="34" charset="0"/>
                <a:sym typeface="Helvetica Neue"/>
              </a:endParaRPr>
            </a:p>
            <a:p>
              <a:endParaRPr lang="en-US" sz="2400" dirty="0">
                <a:latin typeface="Calibri" panose="020F0502020204030204" pitchFamily="34" charset="0"/>
                <a:cs typeface="Calibri" panose="020F0502020204030204" pitchFamily="34" charset="0"/>
              </a:endParaRPr>
            </a:p>
            <a:p>
              <a:pPr rtl="0" latinLnBrk="1" hangingPunct="0"/>
              <a:r>
                <a:rPr lang="en-US" sz="2400" dirty="0" smtClean="0">
                  <a:latin typeface="Calibri" panose="020F0502020204030204" pitchFamily="34" charset="0"/>
                  <a:cs typeface="Calibri" panose="020F0502020204030204" pitchFamily="34" charset="0"/>
                </a:rPr>
                <a:t>D=Pf-P</a:t>
              </a:r>
            </a:p>
            <a:p>
              <a:pPr rtl="0" latinLnBrk="1" hangingPunct="0"/>
              <a:r>
                <a:rPr lang="en-US" sz="2400" dirty="0" smtClean="0">
                  <a:latin typeface="Calibri" panose="020F0502020204030204" pitchFamily="34" charset="0"/>
                  <a:cs typeface="Calibri" panose="020F0502020204030204" pitchFamily="34" charset="0"/>
                </a:rPr>
                <a:t>LE=norm(D)</a:t>
              </a:r>
            </a:p>
            <a:p>
              <a:pPr rtl="0" latinLnBrk="1" hangingPunct="0"/>
              <a:r>
                <a:rPr lang="en-US" sz="2400" dirty="0" smtClean="0">
                  <a:latin typeface="Calibri" panose="020F0502020204030204" pitchFamily="34" charset="0"/>
                  <a:ea typeface="Helvetica Neue"/>
                  <a:cs typeface="Calibri" panose="020F0502020204030204" pitchFamily="34" charset="0"/>
                  <a:sym typeface="Helvetica Neue"/>
                </a:rPr>
                <a:t> </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grpSp>
      <p:grpSp>
        <p:nvGrpSpPr>
          <p:cNvPr id="9" name="Group 8"/>
          <p:cNvGrpSpPr/>
          <p:nvPr/>
        </p:nvGrpSpPr>
        <p:grpSpPr>
          <a:xfrm>
            <a:off x="397688" y="6603848"/>
            <a:ext cx="12314996" cy="3017520"/>
            <a:chOff x="403413" y="6497231"/>
            <a:chExt cx="12314996" cy="3017520"/>
          </a:xfrm>
        </p:grpSpPr>
        <p:sp>
          <p:nvSpPr>
            <p:cNvPr id="33" name="Rectangular Callout 24"/>
            <p:cNvSpPr/>
            <p:nvPr/>
          </p:nvSpPr>
          <p:spPr>
            <a:xfrm rot="10800000">
              <a:off x="403413" y="6497231"/>
              <a:ext cx="12314996" cy="3017520"/>
            </a:xfrm>
            <a:custGeom>
              <a:avLst/>
              <a:gdLst>
                <a:gd name="connsiteX0" fmla="*/ 0 w 11911146"/>
                <a:gd name="connsiteY0" fmla="*/ 0 h 2642754"/>
                <a:gd name="connsiteX1" fmla="*/ 1985191 w 11911146"/>
                <a:gd name="connsiteY1" fmla="*/ 0 h 2642754"/>
                <a:gd name="connsiteX2" fmla="*/ 1985191 w 11911146"/>
                <a:gd name="connsiteY2" fmla="*/ 0 h 2642754"/>
                <a:gd name="connsiteX3" fmla="*/ 4962978 w 11911146"/>
                <a:gd name="connsiteY3" fmla="*/ 0 h 2642754"/>
                <a:gd name="connsiteX4" fmla="*/ 11911146 w 11911146"/>
                <a:gd name="connsiteY4" fmla="*/ 0 h 2642754"/>
                <a:gd name="connsiteX5" fmla="*/ 11911146 w 11911146"/>
                <a:gd name="connsiteY5" fmla="*/ 1541607 h 2642754"/>
                <a:gd name="connsiteX6" fmla="*/ 11911146 w 11911146"/>
                <a:gd name="connsiteY6" fmla="*/ 1541607 h 2642754"/>
                <a:gd name="connsiteX7" fmla="*/ 11911146 w 11911146"/>
                <a:gd name="connsiteY7" fmla="*/ 2202295 h 2642754"/>
                <a:gd name="connsiteX8" fmla="*/ 11911146 w 11911146"/>
                <a:gd name="connsiteY8" fmla="*/ 2642754 h 2642754"/>
                <a:gd name="connsiteX9" fmla="*/ 4962978 w 11911146"/>
                <a:gd name="connsiteY9" fmla="*/ 2642754 h 2642754"/>
                <a:gd name="connsiteX10" fmla="*/ 3474124 w 11911146"/>
                <a:gd name="connsiteY10" fmla="*/ 2973098 h 2642754"/>
                <a:gd name="connsiteX11" fmla="*/ 1985191 w 11911146"/>
                <a:gd name="connsiteY11" fmla="*/ 2642754 h 2642754"/>
                <a:gd name="connsiteX12" fmla="*/ 0 w 11911146"/>
                <a:gd name="connsiteY12" fmla="*/ 2642754 h 2642754"/>
                <a:gd name="connsiteX13" fmla="*/ 0 w 11911146"/>
                <a:gd name="connsiteY13" fmla="*/ 2202295 h 2642754"/>
                <a:gd name="connsiteX14" fmla="*/ 0 w 11911146"/>
                <a:gd name="connsiteY14" fmla="*/ 1541607 h 2642754"/>
                <a:gd name="connsiteX15" fmla="*/ 0 w 11911146"/>
                <a:gd name="connsiteY15" fmla="*/ 1541607 h 2642754"/>
                <a:gd name="connsiteX16" fmla="*/ 0 w 11911146"/>
                <a:gd name="connsiteY16" fmla="*/ 0 h 2642754"/>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4962978 w 11911146"/>
                <a:gd name="connsiteY9" fmla="*/ 2642754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696886 w 11911146"/>
                <a:gd name="connsiteY9" fmla="*/ 2689646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900983 w 11911146"/>
                <a:gd name="connsiteY9" fmla="*/ 2686835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900983 w 11911146"/>
                <a:gd name="connsiteY9" fmla="*/ 2686835 h 2973098"/>
                <a:gd name="connsiteX10" fmla="*/ 3474124 w 11911146"/>
                <a:gd name="connsiteY10" fmla="*/ 2973098 h 2973098"/>
                <a:gd name="connsiteX11" fmla="*/ 3371041 w 11911146"/>
                <a:gd name="connsiteY11" fmla="*/ 2710281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21296"/>
                <a:gd name="connsiteX1" fmla="*/ 1985191 w 11911146"/>
                <a:gd name="connsiteY1" fmla="*/ 0 h 2921296"/>
                <a:gd name="connsiteX2" fmla="*/ 1985191 w 11911146"/>
                <a:gd name="connsiteY2" fmla="*/ 0 h 2921296"/>
                <a:gd name="connsiteX3" fmla="*/ 4962978 w 11911146"/>
                <a:gd name="connsiteY3" fmla="*/ 0 h 2921296"/>
                <a:gd name="connsiteX4" fmla="*/ 11911146 w 11911146"/>
                <a:gd name="connsiteY4" fmla="*/ 0 h 2921296"/>
                <a:gd name="connsiteX5" fmla="*/ 11911146 w 11911146"/>
                <a:gd name="connsiteY5" fmla="*/ 1541607 h 2921296"/>
                <a:gd name="connsiteX6" fmla="*/ 11911146 w 11911146"/>
                <a:gd name="connsiteY6" fmla="*/ 1541607 h 2921296"/>
                <a:gd name="connsiteX7" fmla="*/ 11911146 w 11911146"/>
                <a:gd name="connsiteY7" fmla="*/ 2202295 h 2921296"/>
                <a:gd name="connsiteX8" fmla="*/ 11911146 w 11911146"/>
                <a:gd name="connsiteY8" fmla="*/ 2642754 h 2921296"/>
                <a:gd name="connsiteX9" fmla="*/ 3900983 w 11911146"/>
                <a:gd name="connsiteY9" fmla="*/ 2686835 h 2921296"/>
                <a:gd name="connsiteX10" fmla="*/ 3647532 w 11911146"/>
                <a:gd name="connsiteY10" fmla="*/ 2921296 h 2921296"/>
                <a:gd name="connsiteX11" fmla="*/ 3371041 w 11911146"/>
                <a:gd name="connsiteY11" fmla="*/ 2710281 h 2921296"/>
                <a:gd name="connsiteX12" fmla="*/ 0 w 11911146"/>
                <a:gd name="connsiteY12" fmla="*/ 2642754 h 2921296"/>
                <a:gd name="connsiteX13" fmla="*/ 0 w 11911146"/>
                <a:gd name="connsiteY13" fmla="*/ 2202295 h 2921296"/>
                <a:gd name="connsiteX14" fmla="*/ 0 w 11911146"/>
                <a:gd name="connsiteY14" fmla="*/ 1541607 h 2921296"/>
                <a:gd name="connsiteX15" fmla="*/ 0 w 11911146"/>
                <a:gd name="connsiteY15" fmla="*/ 1541607 h 2921296"/>
                <a:gd name="connsiteX16" fmla="*/ 0 w 11911146"/>
                <a:gd name="connsiteY16" fmla="*/ 0 h 292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11146" h="2921296">
                  <a:moveTo>
                    <a:pt x="0" y="0"/>
                  </a:moveTo>
                  <a:lnTo>
                    <a:pt x="1985191" y="0"/>
                  </a:lnTo>
                  <a:lnTo>
                    <a:pt x="1985191" y="0"/>
                  </a:lnTo>
                  <a:lnTo>
                    <a:pt x="4962978" y="0"/>
                  </a:lnTo>
                  <a:lnTo>
                    <a:pt x="11911146" y="0"/>
                  </a:lnTo>
                  <a:lnTo>
                    <a:pt x="11911146" y="1541607"/>
                  </a:lnTo>
                  <a:lnTo>
                    <a:pt x="11911146" y="1541607"/>
                  </a:lnTo>
                  <a:lnTo>
                    <a:pt x="11911146" y="2202295"/>
                  </a:lnTo>
                  <a:lnTo>
                    <a:pt x="11911146" y="2642754"/>
                  </a:lnTo>
                  <a:lnTo>
                    <a:pt x="3900983" y="2686835"/>
                  </a:lnTo>
                  <a:lnTo>
                    <a:pt x="3647532" y="2921296"/>
                  </a:lnTo>
                  <a:lnTo>
                    <a:pt x="3371041" y="2710281"/>
                  </a:lnTo>
                  <a:lnTo>
                    <a:pt x="0" y="2642754"/>
                  </a:lnTo>
                  <a:lnTo>
                    <a:pt x="0" y="2202295"/>
                  </a:lnTo>
                  <a:lnTo>
                    <a:pt x="0" y="1541607"/>
                  </a:lnTo>
                  <a:lnTo>
                    <a:pt x="0" y="1541607"/>
                  </a:lnTo>
                  <a:lnTo>
                    <a:pt x="0" y="0"/>
                  </a:lnTo>
                  <a:close/>
                </a:path>
              </a:pathLst>
            </a:custGeom>
            <a:noFill/>
            <a:ln w="28575" cap="flat">
              <a:solidFill>
                <a:schemeClr val="accent6">
                  <a:lumMod val="75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8" name="Group 7"/>
            <p:cNvGrpSpPr/>
            <p:nvPr/>
          </p:nvGrpSpPr>
          <p:grpSpPr>
            <a:xfrm>
              <a:off x="568381" y="6819559"/>
              <a:ext cx="11910973" cy="2568922"/>
              <a:chOff x="494798" y="6732448"/>
              <a:chExt cx="11910973" cy="2568922"/>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745" y="6877003"/>
                <a:ext cx="2844542" cy="839374"/>
              </a:xfrm>
              <a:prstGeom prst="rect">
                <a:avLst/>
              </a:prstGeom>
            </p:spPr>
          </p:pic>
          <p:sp>
            <p:nvSpPr>
              <p:cNvPr id="35" name="TextBox 34"/>
              <p:cNvSpPr txBox="1"/>
              <p:nvPr/>
            </p:nvSpPr>
            <p:spPr>
              <a:xfrm>
                <a:off x="494798" y="6788407"/>
                <a:ext cx="295270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Z-frame registration:</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36" name="Grafik 11"/>
              <p:cNvPicPr>
                <a:picLocks noChangeAspect="1"/>
              </p:cNvPicPr>
              <p:nvPr/>
            </p:nvPicPr>
            <p:blipFill rotWithShape="1">
              <a:blip r:embed="rId4"/>
              <a:srcRect t="2194" r="1906" b="54357"/>
              <a:stretch/>
            </p:blipFill>
            <p:spPr>
              <a:xfrm>
                <a:off x="724618" y="7435653"/>
                <a:ext cx="6400986" cy="1865717"/>
              </a:xfrm>
              <a:prstGeom prst="rect">
                <a:avLst/>
              </a:prstGeom>
            </p:spPr>
          </p:pic>
          <p:pic>
            <p:nvPicPr>
              <p:cNvPr id="37" name="Grafik 8"/>
              <p:cNvPicPr>
                <a:picLocks noChangeAspect="1"/>
              </p:cNvPicPr>
              <p:nvPr/>
            </p:nvPicPr>
            <p:blipFill rotWithShape="1">
              <a:blip r:embed="rId4"/>
              <a:srcRect t="78261" r="49070"/>
              <a:stretch/>
            </p:blipFill>
            <p:spPr>
              <a:xfrm>
                <a:off x="7484456" y="8034254"/>
                <a:ext cx="3583656" cy="1006585"/>
              </a:xfrm>
              <a:prstGeom prst="rect">
                <a:avLst/>
              </a:prstGeom>
            </p:spPr>
          </p:pic>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t="-1173" r="7763" b="1"/>
              <a:stretch/>
            </p:blipFill>
            <p:spPr>
              <a:xfrm>
                <a:off x="7193691" y="6732448"/>
                <a:ext cx="5212080" cy="1017903"/>
              </a:xfrm>
              <a:prstGeom prst="rect">
                <a:avLst/>
              </a:prstGeom>
            </p:spPr>
          </p:pic>
        </p:grpSp>
      </p:grpSp>
    </p:spTree>
    <p:extLst>
      <p:ext uri="{BB962C8B-B14F-4D97-AF65-F5344CB8AC3E}">
        <p14:creationId xmlns:p14="http://schemas.microsoft.com/office/powerpoint/2010/main" val="40028511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4416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Marker alignment calculation</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grpSp>
        <p:nvGrpSpPr>
          <p:cNvPr id="3" name="Gruppieren 12"/>
          <p:cNvGrpSpPr/>
          <p:nvPr/>
        </p:nvGrpSpPr>
        <p:grpSpPr>
          <a:xfrm>
            <a:off x="1153213" y="2801291"/>
            <a:ext cx="10513168" cy="1838625"/>
            <a:chOff x="931789" y="3285967"/>
            <a:chExt cx="10059602" cy="1656184"/>
          </a:xfrm>
        </p:grpSpPr>
        <p:pic>
          <p:nvPicPr>
            <p:cNvPr id="4" name="Grafik 8"/>
            <p:cNvPicPr>
              <a:picLocks noChangeAspect="1"/>
            </p:cNvPicPr>
            <p:nvPr/>
          </p:nvPicPr>
          <p:blipFill rotWithShape="1">
            <a:blip r:embed="rId3"/>
            <a:srcRect t="78261" r="49070"/>
            <a:stretch/>
          </p:blipFill>
          <p:spPr>
            <a:xfrm>
              <a:off x="7047470" y="3515023"/>
              <a:ext cx="3943921" cy="1107777"/>
            </a:xfrm>
            <a:prstGeom prst="rect">
              <a:avLst/>
            </a:prstGeom>
          </p:spPr>
        </p:pic>
        <p:pic>
          <p:nvPicPr>
            <p:cNvPr id="5" name="Grafik 11"/>
            <p:cNvPicPr>
              <a:picLocks noChangeAspect="1"/>
            </p:cNvPicPr>
            <p:nvPr/>
          </p:nvPicPr>
          <p:blipFill rotWithShape="1">
            <a:blip r:embed="rId3"/>
            <a:srcRect t="2194" r="1906" b="54357"/>
            <a:stretch/>
          </p:blipFill>
          <p:spPr>
            <a:xfrm>
              <a:off x="931789" y="3285967"/>
              <a:ext cx="5682111" cy="1656184"/>
            </a:xfrm>
            <a:prstGeom prst="rect">
              <a:avLst/>
            </a:prstGeom>
          </p:spPr>
        </p:pic>
      </p:gr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269"/>
          <a:stretch/>
        </p:blipFill>
        <p:spPr>
          <a:xfrm>
            <a:off x="7825353" y="4797983"/>
            <a:ext cx="4903283" cy="3964221"/>
          </a:xfrm>
          <a:prstGeom prst="rect">
            <a:avLst/>
          </a:prstGeom>
        </p:spPr>
      </p:pic>
      <p:sp>
        <p:nvSpPr>
          <p:cNvPr id="8" name="Rectangle 7"/>
          <p:cNvSpPr/>
          <p:nvPr/>
        </p:nvSpPr>
        <p:spPr>
          <a:xfrm>
            <a:off x="718823" y="5211656"/>
            <a:ext cx="6502400" cy="2308324"/>
          </a:xfrm>
          <a:prstGeom prst="rect">
            <a:avLst/>
          </a:prstGeom>
        </p:spPr>
        <p:txBody>
          <a:bodyPr>
            <a:spAutoFit/>
          </a:bodyPr>
          <a:lstStyle/>
          <a:p>
            <a:endParaRPr lang="en-US" sz="2400" dirty="0" smtClean="0">
              <a:latin typeface="Calibri" panose="020F0502020204030204" pitchFamily="34" charset="0"/>
              <a:cs typeface="Calibri" panose="020F0502020204030204" pitchFamily="34" charset="0"/>
            </a:endParaRPr>
          </a:p>
          <a:p>
            <a:pPr algn="l"/>
            <a:r>
              <a:rPr lang="en-US" sz="2400" dirty="0" smtClean="0">
                <a:latin typeface="Calibri" panose="020F0502020204030204" pitchFamily="34" charset="0"/>
                <a:cs typeface="Calibri" panose="020F0502020204030204" pitchFamily="34" charset="0"/>
              </a:rPr>
              <a:t>[p2f  p4f  p6f] </a:t>
            </a:r>
          </a:p>
          <a:p>
            <a:pPr algn="l"/>
            <a:endParaRPr lang="en-US" sz="2400" dirty="0" smtClean="0">
              <a:latin typeface="Calibri" panose="020F0502020204030204" pitchFamily="34" charset="0"/>
              <a:cs typeface="Calibri" panose="020F0502020204030204" pitchFamily="34" charset="0"/>
            </a:endParaRPr>
          </a:p>
          <a:p>
            <a:pPr algn="l"/>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      -</a:t>
            </a:r>
            <a:r>
              <a:rPr lang="en-US" sz="2400" dirty="0">
                <a:latin typeface="Calibri" panose="020F0502020204030204" pitchFamily="34" charset="0"/>
                <a:cs typeface="Calibri" panose="020F0502020204030204" pitchFamily="34" charset="0"/>
              </a:rPr>
              <a:t>20.0000 </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r>
              <a:rPr lang="en-US" sz="2400" dirty="0" smtClean="0">
                <a:latin typeface="Calibri" panose="020F0502020204030204" pitchFamily="34" charset="0"/>
                <a:cs typeface="Calibri" panose="020F0502020204030204" pitchFamily="34" charset="0"/>
              </a:rPr>
              <a:t>1.1483       20.0000</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0.5648   </a:t>
            </a:r>
            <a:r>
              <a:rPr lang="en-US" sz="2400" dirty="0" smtClean="0">
                <a:latin typeface="Calibri" panose="020F0502020204030204" pitchFamily="34" charset="0"/>
                <a:cs typeface="Calibri" panose="020F0502020204030204" pitchFamily="34" charset="0"/>
              </a:rPr>
              <a:t>     20.0000      -7.4107</a:t>
            </a:r>
          </a:p>
          <a:p>
            <a:r>
              <a:rPr lang="en-US" sz="2400" dirty="0" smtClean="0">
                <a:latin typeface="Calibri" panose="020F0502020204030204" pitchFamily="34" charset="0"/>
                <a:cs typeface="Calibri" panose="020F0502020204030204" pitchFamily="34" charset="0"/>
              </a:rPr>
              <a:t>            0.5648         1.1483         -7.4107</a:t>
            </a:r>
            <a:endParaRPr lang="en-US" sz="2400" dirty="0">
              <a:latin typeface="Calibri" panose="020F0502020204030204" pitchFamily="34" charset="0"/>
              <a:cs typeface="Calibri" panose="020F0502020204030204" pitchFamily="34" charset="0"/>
            </a:endParaRPr>
          </a:p>
        </p:txBody>
      </p:sp>
      <p:cxnSp>
        <p:nvCxnSpPr>
          <p:cNvPr id="15" name="Straight Connector 14"/>
          <p:cNvCxnSpPr/>
          <p:nvPr/>
        </p:nvCxnSpPr>
        <p:spPr>
          <a:xfrm>
            <a:off x="6608128" y="6246758"/>
            <a:ext cx="0" cy="1224136"/>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7" name="Straight Connector 16"/>
          <p:cNvCxnSpPr/>
          <p:nvPr/>
        </p:nvCxnSpPr>
        <p:spPr>
          <a:xfrm>
            <a:off x="2181920" y="6388968"/>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27" name="Group 26"/>
          <p:cNvGrpSpPr/>
          <p:nvPr/>
        </p:nvGrpSpPr>
        <p:grpSpPr>
          <a:xfrm>
            <a:off x="2253928" y="6300708"/>
            <a:ext cx="182880" cy="1224136"/>
            <a:chOff x="2181920" y="6388968"/>
            <a:chExt cx="182880" cy="1224136"/>
          </a:xfrm>
        </p:grpSpPr>
        <p:cxnSp>
          <p:nvCxnSpPr>
            <p:cNvPr id="13" name="Straight Connector 12"/>
            <p:cNvCxnSpPr/>
            <p:nvPr/>
          </p:nvCxnSpPr>
          <p:spPr>
            <a:xfrm>
              <a:off x="2181920" y="6388968"/>
              <a:ext cx="0" cy="1224136"/>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9" name="Straight Connector 18"/>
            <p:cNvCxnSpPr/>
            <p:nvPr/>
          </p:nvCxnSpPr>
          <p:spPr>
            <a:xfrm>
              <a:off x="2181920" y="6388968"/>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25" name="Straight Connector 24"/>
            <p:cNvCxnSpPr/>
            <p:nvPr/>
          </p:nvCxnSpPr>
          <p:spPr>
            <a:xfrm>
              <a:off x="2181920" y="7613104"/>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grpSp>
        <p:nvGrpSpPr>
          <p:cNvPr id="32" name="Group 31"/>
          <p:cNvGrpSpPr/>
          <p:nvPr/>
        </p:nvGrpSpPr>
        <p:grpSpPr>
          <a:xfrm>
            <a:off x="6406272" y="6246758"/>
            <a:ext cx="182880" cy="1224136"/>
            <a:chOff x="6175504" y="6388968"/>
            <a:chExt cx="182880" cy="1224136"/>
          </a:xfrm>
        </p:grpSpPr>
        <p:cxnSp>
          <p:nvCxnSpPr>
            <p:cNvPr id="29" name="Straight Connector 28"/>
            <p:cNvCxnSpPr/>
            <p:nvPr/>
          </p:nvCxnSpPr>
          <p:spPr>
            <a:xfrm flipV="1">
              <a:off x="6175504" y="6388968"/>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31" name="Straight Connector 30"/>
            <p:cNvCxnSpPr/>
            <p:nvPr/>
          </p:nvCxnSpPr>
          <p:spPr>
            <a:xfrm flipV="1">
              <a:off x="6175504" y="7613104"/>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sp>
        <p:nvSpPr>
          <p:cNvPr id="2" name="TextBox 1"/>
          <p:cNvSpPr txBox="1"/>
          <p:nvPr/>
        </p:nvSpPr>
        <p:spPr>
          <a:xfrm>
            <a:off x="718823" y="8091720"/>
            <a:ext cx="6029216"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Rotation around x axis: 10  degree</a:t>
            </a:r>
          </a:p>
          <a:p>
            <a:pPr marL="0" marR="0" indent="0" algn="l" defTabSz="584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panose="020F0502020204030204" pitchFamily="34" charset="0"/>
                <a:cs typeface="Calibri" panose="020F0502020204030204" pitchFamily="34" charset="0"/>
              </a:rPr>
              <a:t>Rotation around y axis: 10  degree</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r="-1172" b="3164"/>
          <a:stretch/>
        </p:blipFill>
        <p:spPr>
          <a:xfrm>
            <a:off x="7543573" y="4793336"/>
            <a:ext cx="5399882" cy="4049387"/>
          </a:xfrm>
          <a:prstGeom prst="rect">
            <a:avLst/>
          </a:prstGeom>
        </p:spPr>
      </p:pic>
      <p:sp>
        <p:nvSpPr>
          <p:cNvPr id="21" name="TextBox 20"/>
          <p:cNvSpPr txBox="1"/>
          <p:nvPr/>
        </p:nvSpPr>
        <p:spPr>
          <a:xfrm>
            <a:off x="7684463" y="8878749"/>
            <a:ext cx="5118102"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Fig</a:t>
            </a:r>
            <a:r>
              <a:rPr kumimoji="0" lang="en-US" sz="2400" b="0" i="0" u="none" strike="noStrike" cap="none" spc="0" normalizeH="0" dirty="0" smtClean="0">
                <a:ln>
                  <a:noFill/>
                </a:ln>
                <a:solidFill>
                  <a:srgbClr val="000000"/>
                </a:solidFill>
                <a:effectLst/>
                <a:uFillTx/>
                <a:latin typeface="Calibri" panose="020F0502020204030204" pitchFamily="34" charset="0"/>
                <a:cs typeface="Calibri" panose="020F0502020204030204" pitchFamily="34" charset="0"/>
                <a:sym typeface="Helvetica Light"/>
              </a:rPr>
              <a:t> .16: </a:t>
            </a:r>
            <a:r>
              <a:rPr lang="en-US" sz="2400" dirty="0" smtClean="0">
                <a:solidFill>
                  <a:srgbClr val="000000"/>
                </a:solidFill>
                <a:latin typeface="Calibri" panose="020F0502020204030204" pitchFamily="34" charset="0"/>
                <a:cs typeface="Calibri" panose="020F0502020204030204" pitchFamily="34" charset="0"/>
              </a:rPr>
              <a:t>Surface of the three inner points</a:t>
            </a:r>
            <a:endParaRPr lang="en-US" sz="24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00928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Z-frame marker characterization</a:t>
            </a:r>
            <a:endParaRPr lang="en-US" sz="3200" b="1" dirty="0">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rotWithShape="1">
          <a:blip r:embed="rId3"/>
          <a:srcRect l="20831" t="36574" r="23210" b="30558"/>
          <a:stretch/>
        </p:blipFill>
        <p:spPr>
          <a:xfrm>
            <a:off x="948886" y="7196052"/>
            <a:ext cx="5742432" cy="1896226"/>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18113" r="31774" b="40444"/>
          <a:stretch/>
        </p:blipFill>
        <p:spPr>
          <a:xfrm>
            <a:off x="948886" y="3342657"/>
            <a:ext cx="5745002" cy="3840480"/>
          </a:xfrm>
          <a:prstGeom prst="rect">
            <a:avLst/>
          </a:prstGeom>
        </p:spPr>
      </p:pic>
      <p:sp>
        <p:nvSpPr>
          <p:cNvPr id="4" name="TextBox 3"/>
          <p:cNvSpPr txBox="1"/>
          <p:nvPr/>
        </p:nvSpPr>
        <p:spPr>
          <a:xfrm>
            <a:off x="8518624" y="6924769"/>
            <a:ext cx="3888432"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600" b="0" i="0" u="none" strike="noStrike" cap="none" spc="0" normalizeH="0" baseline="0" dirty="0" smtClean="0">
                <a:ln>
                  <a:noFill/>
                </a:ln>
                <a:solidFill>
                  <a:srgbClr val="000000"/>
                </a:solidFill>
                <a:effectLst/>
                <a:uFillTx/>
                <a:latin typeface="+mn-lt"/>
                <a:ea typeface="+mn-ea"/>
                <a:cs typeface="+mn-cs"/>
                <a:sym typeface="Helvetica Light"/>
              </a:rPr>
              <a:t>Result T1 and T2</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763240730"/>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5" y="1492424"/>
            <a:ext cx="12444207"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lvl="0">
              <a:defRPr sz="1800"/>
            </a:pPr>
            <a:r>
              <a:rPr lang="en-US" sz="3200" b="1" dirty="0">
                <a:latin typeface="Calibri" panose="020F0502020204030204" pitchFamily="34" charset="0"/>
                <a:cs typeface="Calibri" panose="020F0502020204030204" pitchFamily="34" charset="0"/>
              </a:rPr>
              <a:t>Image rotation estimation using automated feature matching </a:t>
            </a:r>
            <a:endParaRPr kumimoji="0" lang="en-US" sz="3200" b="1" i="0" u="none" strike="noStrike" kern="0" cap="none" spc="0" normalizeH="0" baseline="0" noProof="0" dirty="0">
              <a:ln>
                <a:noFill/>
              </a:ln>
              <a:solidFill>
                <a:sysClr val="windowText" lastClr="000000"/>
              </a:solidFill>
              <a:effectLst/>
              <a:uLnTx/>
              <a:uFillTx/>
              <a:latin typeface="Calibri" panose="020F0502020204030204" pitchFamily="34" charset="0"/>
              <a:cs typeface="Calibri" panose="020F0502020204030204" pitchFamily="34" charset="0"/>
              <a:sym typeface="Helvetica Light"/>
            </a:endParaRPr>
          </a:p>
        </p:txBody>
      </p:sp>
      <p:sp>
        <p:nvSpPr>
          <p:cNvPr id="283" name="Rectangle 282"/>
          <p:cNvSpPr/>
          <p:nvPr/>
        </p:nvSpPr>
        <p:spPr>
          <a:xfrm>
            <a:off x="5854266" y="9186119"/>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2" name="Picture 1"/>
          <p:cNvPicPr>
            <a:picLocks noChangeAspect="1"/>
          </p:cNvPicPr>
          <p:nvPr/>
        </p:nvPicPr>
        <p:blipFill rotWithShape="1">
          <a:blip r:embed="rId3"/>
          <a:srcRect l="21774" t="44094" r="53321" b="12594"/>
          <a:stretch/>
        </p:blipFill>
        <p:spPr>
          <a:xfrm>
            <a:off x="1605856" y="3508648"/>
            <a:ext cx="4639606" cy="4536504"/>
          </a:xfrm>
          <a:prstGeom prst="rect">
            <a:avLst/>
          </a:prstGeom>
        </p:spPr>
      </p:pic>
      <p:pic>
        <p:nvPicPr>
          <p:cNvPr id="4" name="Picture 3"/>
          <p:cNvPicPr>
            <a:picLocks noChangeAspect="1"/>
          </p:cNvPicPr>
          <p:nvPr/>
        </p:nvPicPr>
        <p:blipFill rotWithShape="1">
          <a:blip r:embed="rId4"/>
          <a:srcRect l="31737" t="21340" r="36164" b="23827"/>
          <a:stretch/>
        </p:blipFill>
        <p:spPr>
          <a:xfrm>
            <a:off x="6862440" y="3545160"/>
            <a:ext cx="4760518" cy="4572000"/>
          </a:xfrm>
          <a:prstGeom prst="rect">
            <a:avLst/>
          </a:prstGeom>
        </p:spPr>
      </p:pic>
    </p:spTree>
    <p:extLst>
      <p:ext uri="{BB962C8B-B14F-4D97-AF65-F5344CB8AC3E}">
        <p14:creationId xmlns:p14="http://schemas.microsoft.com/office/powerpoint/2010/main" val="3657728889"/>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81102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Passive tracking Z-frame marker</a:t>
            </a: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indent="-342900" algn="just">
              <a:buSzPct val="75000"/>
              <a:buFont typeface="Arial" panose="020B0604020202020204" pitchFamily="34" charset="0"/>
              <a:buChar char="•"/>
              <a:defRPr sz="1800"/>
            </a:pPr>
            <a:r>
              <a:rPr lang="en-US" sz="2400" dirty="0" smtClean="0">
                <a:latin typeface="Calibri" panose="020F0502020204030204" pitchFamily="34" charset="0"/>
                <a:ea typeface="Helvetica Neue"/>
                <a:cs typeface="Calibri" panose="020F0502020204030204" pitchFamily="34" charset="0"/>
                <a:sym typeface="Helvetica Neue"/>
              </a:rPr>
              <a:t>Internal cylindrical tunnel structure with 45°-orientation at three sides</a:t>
            </a:r>
          </a:p>
          <a:p>
            <a:pPr lvl="0" algn="just">
              <a:buSzPct val="75000"/>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indent="-342900" algn="just">
              <a:buSzPct val="75000"/>
              <a:buFont typeface="Arial" panose="020B0604020202020204" pitchFamily="34" charset="0"/>
              <a:buChar char="•"/>
              <a:defRPr sz="1800"/>
            </a:pPr>
            <a:r>
              <a:rPr lang="en-US" sz="2400" dirty="0">
                <a:latin typeface="Calibri" pitchFamily="34" charset="0"/>
              </a:rPr>
              <a:t>F</a:t>
            </a:r>
            <a:r>
              <a:rPr lang="en-US" sz="2400" dirty="0" smtClean="0">
                <a:latin typeface="Calibri" pitchFamily="34" charset="0"/>
              </a:rPr>
              <a:t>ull </a:t>
            </a:r>
            <a:r>
              <a:rPr lang="en-US" sz="2400" dirty="0">
                <a:latin typeface="Calibri" pitchFamily="34" charset="0"/>
              </a:rPr>
              <a:t>six degree-of-freedom </a:t>
            </a:r>
            <a:r>
              <a:rPr lang="en-US" sz="2400" dirty="0" smtClean="0">
                <a:latin typeface="Calibri" pitchFamily="34" charset="0"/>
              </a:rPr>
              <a:t>estimation </a:t>
            </a:r>
            <a:r>
              <a:rPr lang="en-US" sz="2400" dirty="0">
                <a:latin typeface="Calibri" pitchFamily="34" charset="0"/>
              </a:rPr>
              <a:t>of a device’s </a:t>
            </a:r>
            <a:r>
              <a:rPr lang="en-US" sz="2400" dirty="0" smtClean="0">
                <a:latin typeface="Calibri" pitchFamily="34" charset="0"/>
              </a:rPr>
              <a:t>pose in MRI </a:t>
            </a:r>
            <a:r>
              <a:rPr lang="en-US" sz="2400" dirty="0">
                <a:latin typeface="Calibri" pitchFamily="34" charset="0"/>
              </a:rPr>
              <a:t>coordinates using </a:t>
            </a:r>
            <a:r>
              <a:rPr lang="en-US" sz="2400" dirty="0" smtClean="0">
                <a:latin typeface="Calibri" pitchFamily="34" charset="0"/>
              </a:rPr>
              <a:t>a </a:t>
            </a:r>
            <a:r>
              <a:rPr lang="en-US" sz="2400" dirty="0">
                <a:latin typeface="Calibri" pitchFamily="34" charset="0"/>
              </a:rPr>
              <a:t>single image slice of the </a:t>
            </a:r>
            <a:r>
              <a:rPr lang="en-US" sz="2400" dirty="0" smtClean="0">
                <a:latin typeface="Calibri" pitchFamily="34" charset="0"/>
              </a:rPr>
              <a:t>frame</a:t>
            </a:r>
            <a:endParaRPr lang="en-US" sz="2400" dirty="0">
              <a:latin typeface="Calibri" pitchFamily="34" charset="0"/>
            </a:endParaRPr>
          </a:p>
        </p:txBody>
      </p:sp>
      <p:pic>
        <p:nvPicPr>
          <p:cNvPr id="5" name="Media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0570" y="5280481"/>
            <a:ext cx="4362308" cy="4297680"/>
          </a:xfrm>
          <a:prstGeom prst="rect">
            <a:avLst/>
          </a:prstGeom>
        </p:spPr>
      </p:pic>
      <p:grpSp>
        <p:nvGrpSpPr>
          <p:cNvPr id="7" name="Group 6"/>
          <p:cNvGrpSpPr/>
          <p:nvPr/>
        </p:nvGrpSpPr>
        <p:grpSpPr>
          <a:xfrm>
            <a:off x="8302600" y="5222298"/>
            <a:ext cx="4484018" cy="4135234"/>
            <a:chOff x="8302600" y="5222298"/>
            <a:chExt cx="4484018" cy="4135234"/>
          </a:xfrm>
        </p:grpSpPr>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11018" t="31410" r="60425" b="31764"/>
            <a:stretch/>
          </p:blipFill>
          <p:spPr>
            <a:xfrm rot="5400000">
              <a:off x="8409015" y="5115883"/>
              <a:ext cx="4114800" cy="4327630"/>
            </a:xfrm>
            <a:prstGeom prst="rect">
              <a:avLst/>
            </a:prstGeom>
          </p:spPr>
        </p:pic>
        <p:sp>
          <p:nvSpPr>
            <p:cNvPr id="20" name="TextBox 19"/>
            <p:cNvSpPr txBox="1"/>
            <p:nvPr/>
          </p:nvSpPr>
          <p:spPr>
            <a:xfrm>
              <a:off x="8333419" y="7420329"/>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1" name="TextBox 20"/>
            <p:cNvSpPr txBox="1"/>
            <p:nvPr/>
          </p:nvSpPr>
          <p:spPr>
            <a:xfrm>
              <a:off x="8418399" y="830851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2" name="TextBox 21"/>
            <p:cNvSpPr txBox="1"/>
            <p:nvPr/>
          </p:nvSpPr>
          <p:spPr>
            <a:xfrm>
              <a:off x="8333419" y="606022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3" name="TextBox 22"/>
            <p:cNvSpPr txBox="1"/>
            <p:nvPr/>
          </p:nvSpPr>
          <p:spPr>
            <a:xfrm>
              <a:off x="10003225" y="888560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2" name="TextBox 31"/>
            <p:cNvSpPr txBox="1"/>
            <p:nvPr/>
          </p:nvSpPr>
          <p:spPr>
            <a:xfrm>
              <a:off x="11860238" y="70689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3" name="TextBox 32"/>
            <p:cNvSpPr txBox="1"/>
            <p:nvPr/>
          </p:nvSpPr>
          <p:spPr>
            <a:xfrm>
              <a:off x="11782044" y="8203033"/>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4" name="TextBox 33"/>
            <p:cNvSpPr txBox="1"/>
            <p:nvPr/>
          </p:nvSpPr>
          <p:spPr>
            <a:xfrm>
              <a:off x="11782044" y="59652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grpSp>
      <p:grpSp>
        <p:nvGrpSpPr>
          <p:cNvPr id="35" name="Group 34"/>
          <p:cNvGrpSpPr/>
          <p:nvPr/>
        </p:nvGrpSpPr>
        <p:grpSpPr>
          <a:xfrm>
            <a:off x="832218" y="2235578"/>
            <a:ext cx="10197623" cy="4513616"/>
            <a:chOff x="8333419" y="5965268"/>
            <a:chExt cx="10197623" cy="4513616"/>
          </a:xfrm>
        </p:grpSpPr>
        <p:pic>
          <p:nvPicPr>
            <p:cNvPr id="36" name="Picture 35"/>
            <p:cNvPicPr>
              <a:picLocks noChangeAspect="1"/>
            </p:cNvPicPr>
            <p:nvPr/>
          </p:nvPicPr>
          <p:blipFill rotWithShape="1">
            <a:blip r:embed="rId6">
              <a:extLst>
                <a:ext uri="{28A0092B-C50C-407E-A947-70E740481C1C}">
                  <a14:useLocalDpi xmlns:a14="http://schemas.microsoft.com/office/drawing/2010/main" val="0"/>
                </a:ext>
              </a:extLst>
            </a:blip>
            <a:srcRect l="16318" t="52088" r="79823" b="42769"/>
            <a:stretch/>
          </p:blipFill>
          <p:spPr>
            <a:xfrm rot="5400000">
              <a:off x="17794378" y="9742219"/>
              <a:ext cx="706080" cy="767249"/>
            </a:xfrm>
            <a:prstGeom prst="rect">
              <a:avLst/>
            </a:prstGeom>
          </p:spPr>
        </p:pic>
        <p:sp>
          <p:nvSpPr>
            <p:cNvPr id="38" name="TextBox 37"/>
            <p:cNvSpPr txBox="1"/>
            <p:nvPr/>
          </p:nvSpPr>
          <p:spPr>
            <a:xfrm>
              <a:off x="8418399" y="830851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9" name="TextBox 38"/>
            <p:cNvSpPr txBox="1"/>
            <p:nvPr/>
          </p:nvSpPr>
          <p:spPr>
            <a:xfrm>
              <a:off x="8333419" y="606022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42" name="TextBox 41"/>
            <p:cNvSpPr txBox="1"/>
            <p:nvPr/>
          </p:nvSpPr>
          <p:spPr>
            <a:xfrm>
              <a:off x="11782044" y="8203033"/>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43" name="TextBox 42"/>
            <p:cNvSpPr txBox="1"/>
            <p:nvPr/>
          </p:nvSpPr>
          <p:spPr>
            <a:xfrm>
              <a:off x="11782044" y="59652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grpSp>
      <p:pic>
        <p:nvPicPr>
          <p:cNvPr id="25" name="Grafik 3"/>
          <p:cNvPicPr>
            <a:picLocks noChangeAspect="1"/>
          </p:cNvPicPr>
          <p:nvPr/>
        </p:nvPicPr>
        <p:blipFill rotWithShape="1">
          <a:blip r:embed="rId7">
            <a:extLst>
              <a:ext uri="{28A0092B-C50C-407E-A947-70E740481C1C}">
                <a14:useLocalDpi xmlns:a14="http://schemas.microsoft.com/office/drawing/2010/main" val="0"/>
              </a:ext>
            </a:extLst>
          </a:blip>
          <a:srcRect l="26783" r="36941" b="59655"/>
          <a:stretch/>
        </p:blipFill>
        <p:spPr>
          <a:xfrm>
            <a:off x="3786053" y="5222298"/>
            <a:ext cx="4390162" cy="4114800"/>
          </a:xfrm>
          <a:prstGeom prst="rect">
            <a:avLst/>
          </a:prstGeom>
        </p:spPr>
      </p:pic>
      <p:pic>
        <p:nvPicPr>
          <p:cNvPr id="19" name="Picture 18"/>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rcRect t="7030" b="3024"/>
          <a:stretch/>
        </p:blipFill>
        <p:spPr>
          <a:xfrm>
            <a:off x="691004" y="5227792"/>
            <a:ext cx="3016855" cy="4114800"/>
          </a:xfrm>
          <a:prstGeom prst="rect">
            <a:avLst/>
          </a:prstGeom>
        </p:spPr>
      </p:pic>
    </p:spTree>
    <p:extLst>
      <p:ext uri="{BB962C8B-B14F-4D97-AF65-F5344CB8AC3E}">
        <p14:creationId xmlns:p14="http://schemas.microsoft.com/office/powerpoint/2010/main" val="32930499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9152" t="4839" r="5105" b="7635"/>
          <a:stretch/>
        </p:blipFill>
        <p:spPr>
          <a:xfrm>
            <a:off x="944114" y="2922445"/>
            <a:ext cx="3254031" cy="3113336"/>
          </a:xfrm>
          <a:prstGeom prst="rect">
            <a:avLst/>
          </a:prstGeom>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12144" t="10534" r="11830" b="13747"/>
          <a:stretch/>
        </p:blipFill>
        <p:spPr>
          <a:xfrm>
            <a:off x="9121738" y="2931105"/>
            <a:ext cx="3215228" cy="3063817"/>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6775" t="3500" r="4127" b="3926"/>
          <a:stretch/>
        </p:blipFill>
        <p:spPr>
          <a:xfrm>
            <a:off x="566884" y="6203598"/>
            <a:ext cx="4008489" cy="3291516"/>
          </a:xfrm>
          <a:prstGeom prst="rect">
            <a:avLst/>
          </a:prstGeom>
        </p:spPr>
      </p:pic>
      <p:sp>
        <p:nvSpPr>
          <p:cNvPr id="11" name="Shape 36"/>
          <p:cNvSpPr/>
          <p:nvPr/>
        </p:nvSpPr>
        <p:spPr>
          <a:xfrm>
            <a:off x="215856" y="1492424"/>
            <a:ext cx="12570762" cy="219547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Calibration: </a:t>
            </a:r>
          </a:p>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Automatic rotation of the fiducial points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7406" t="5511" r="13184" b="7036"/>
          <a:stretch/>
        </p:blipFill>
        <p:spPr>
          <a:xfrm>
            <a:off x="8590632" y="6244951"/>
            <a:ext cx="4099783" cy="3354369"/>
          </a:xfrm>
          <a:prstGeom prst="rect">
            <a:avLst/>
          </a:prstGeom>
        </p:spPr>
      </p:pic>
      <p:sp>
        <p:nvSpPr>
          <p:cNvPr id="14" name="Rectangle 13"/>
          <p:cNvSpPr/>
          <p:nvPr/>
        </p:nvSpPr>
        <p:spPr>
          <a:xfrm>
            <a:off x="792618" y="7091507"/>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7" name="Rectangle 16"/>
          <p:cNvSpPr/>
          <p:nvPr/>
        </p:nvSpPr>
        <p:spPr>
          <a:xfrm>
            <a:off x="9892493" y="3188405"/>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8" name="Rectangle 17"/>
          <p:cNvSpPr/>
          <p:nvPr/>
        </p:nvSpPr>
        <p:spPr>
          <a:xfrm>
            <a:off x="1189575" y="4948808"/>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9" name="Right Arrow 18"/>
          <p:cNvSpPr/>
          <p:nvPr/>
        </p:nvSpPr>
        <p:spPr>
          <a:xfrm>
            <a:off x="4845587" y="6120053"/>
            <a:ext cx="3745045" cy="196907"/>
          </a:xfrm>
          <a:prstGeom prst="rightArrow">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0" name="Rectangle 29"/>
          <p:cNvSpPr/>
          <p:nvPr/>
        </p:nvSpPr>
        <p:spPr>
          <a:xfrm>
            <a:off x="1175907" y="7882941"/>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P2</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1" name="Rectangle 30"/>
          <p:cNvSpPr/>
          <p:nvPr/>
        </p:nvSpPr>
        <p:spPr>
          <a:xfrm>
            <a:off x="1572864" y="8674375"/>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P3</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2" name="Rectangle 31"/>
          <p:cNvSpPr/>
          <p:nvPr/>
        </p:nvSpPr>
        <p:spPr>
          <a:xfrm>
            <a:off x="2677161" y="6332053"/>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P4</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3" name="Rectangle 32"/>
          <p:cNvSpPr/>
          <p:nvPr/>
        </p:nvSpPr>
        <p:spPr>
          <a:xfrm>
            <a:off x="2677161" y="8352989"/>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P5</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4" name="Rectangle 33"/>
          <p:cNvSpPr/>
          <p:nvPr/>
        </p:nvSpPr>
        <p:spPr>
          <a:xfrm>
            <a:off x="3074118" y="6970820"/>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P6</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5" name="Rectangle 34"/>
          <p:cNvSpPr/>
          <p:nvPr/>
        </p:nvSpPr>
        <p:spPr>
          <a:xfrm>
            <a:off x="3404231" y="7708399"/>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P7</a:t>
            </a:r>
          </a:p>
        </p:txBody>
      </p:sp>
      <p:sp>
        <p:nvSpPr>
          <p:cNvPr id="37" name="Rectangle 36"/>
          <p:cNvSpPr/>
          <p:nvPr/>
        </p:nvSpPr>
        <p:spPr>
          <a:xfrm>
            <a:off x="8945940" y="8763716"/>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9" name="Rectangle 38"/>
          <p:cNvSpPr/>
          <p:nvPr/>
        </p:nvSpPr>
        <p:spPr>
          <a:xfrm>
            <a:off x="8952813" y="7617836"/>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P2</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0" name="Rectangle 39"/>
          <p:cNvSpPr/>
          <p:nvPr/>
        </p:nvSpPr>
        <p:spPr>
          <a:xfrm>
            <a:off x="9010465" y="6285914"/>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P3</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1" name="Rectangle 40"/>
          <p:cNvSpPr/>
          <p:nvPr/>
        </p:nvSpPr>
        <p:spPr>
          <a:xfrm>
            <a:off x="10192506" y="6324648"/>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P4</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2" name="Rectangle 41"/>
          <p:cNvSpPr/>
          <p:nvPr/>
        </p:nvSpPr>
        <p:spPr>
          <a:xfrm>
            <a:off x="11466623" y="6381307"/>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P5</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3" name="Rectangle 42"/>
          <p:cNvSpPr/>
          <p:nvPr/>
        </p:nvSpPr>
        <p:spPr>
          <a:xfrm>
            <a:off x="11466623" y="7697561"/>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P6</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4" name="Rectangle 43"/>
          <p:cNvSpPr/>
          <p:nvPr/>
        </p:nvSpPr>
        <p:spPr>
          <a:xfrm>
            <a:off x="11543052" y="8763358"/>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P7</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52337" y="4683528"/>
            <a:ext cx="3738295" cy="1374076"/>
          </a:xfrm>
          <a:prstGeom prst="rect">
            <a:avLst/>
          </a:prstGeom>
        </p:spPr>
      </p:pic>
    </p:spTree>
    <p:extLst>
      <p:ext uri="{BB962C8B-B14F-4D97-AF65-F5344CB8AC3E}">
        <p14:creationId xmlns:p14="http://schemas.microsoft.com/office/powerpoint/2010/main" val="3486095833"/>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5" y="1492424"/>
            <a:ext cx="12444207"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lvl="0">
              <a:defRPr sz="1800"/>
            </a:pPr>
            <a:r>
              <a:rPr lang="de-DE" sz="3200" b="1" dirty="0">
                <a:latin typeface="Calibri" panose="020F0502020204030204" pitchFamily="34" charset="0"/>
                <a:ea typeface="Helvetica"/>
                <a:cs typeface="Helvetica"/>
                <a:sym typeface="Helvetica"/>
              </a:rPr>
              <a:t>Automatic </a:t>
            </a:r>
            <a:r>
              <a:rPr lang="de-DE" sz="3200" b="1" dirty="0" smtClean="0">
                <a:latin typeface="Calibri" panose="020F0502020204030204" pitchFamily="34" charset="0"/>
                <a:ea typeface="Helvetica"/>
                <a:cs typeface="Helvetica"/>
                <a:sym typeface="Helvetica"/>
              </a:rPr>
              <a:t>rotation estimation using centroids coordinate system</a:t>
            </a: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grpSp>
        <p:nvGrpSpPr>
          <p:cNvPr id="223" name="Group 222"/>
          <p:cNvGrpSpPr/>
          <p:nvPr/>
        </p:nvGrpSpPr>
        <p:grpSpPr>
          <a:xfrm>
            <a:off x="9501594" y="2990772"/>
            <a:ext cx="3126842" cy="2514868"/>
            <a:chOff x="9501594" y="2990772"/>
            <a:chExt cx="3126842" cy="2514868"/>
          </a:xfrm>
        </p:grpSpPr>
        <p:grpSp>
          <p:nvGrpSpPr>
            <p:cNvPr id="106" name="Group 105"/>
            <p:cNvGrpSpPr/>
            <p:nvPr/>
          </p:nvGrpSpPr>
          <p:grpSpPr>
            <a:xfrm rot="2654815">
              <a:off x="10110630" y="3075721"/>
              <a:ext cx="2011680" cy="1828800"/>
              <a:chOff x="2253928" y="3463785"/>
              <a:chExt cx="2952328" cy="2776256"/>
            </a:xfrm>
          </p:grpSpPr>
          <p:sp>
            <p:nvSpPr>
              <p:cNvPr id="107" name="TextBox 106"/>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108" name="Group 107"/>
              <p:cNvGrpSpPr/>
              <p:nvPr/>
            </p:nvGrpSpPr>
            <p:grpSpPr>
              <a:xfrm>
                <a:off x="2253928" y="3463785"/>
                <a:ext cx="2952328" cy="2776256"/>
                <a:chOff x="2253928" y="3463785"/>
                <a:chExt cx="2952328" cy="2776256"/>
              </a:xfrm>
            </p:grpSpPr>
            <p:sp>
              <p:nvSpPr>
                <p:cNvPr id="109" name="TextBox 108"/>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0" name="TextBox 109"/>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1" name="TextBox 110"/>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2" name="TextBox 111"/>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3" name="TextBox 112"/>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4" name="TextBox 113"/>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116" name="Group 115"/>
            <p:cNvGrpSpPr/>
            <p:nvPr/>
          </p:nvGrpSpPr>
          <p:grpSpPr>
            <a:xfrm>
              <a:off x="9501594" y="2990772"/>
              <a:ext cx="3126842" cy="2514868"/>
              <a:chOff x="885776" y="3037651"/>
              <a:chExt cx="3794356" cy="2970481"/>
            </a:xfrm>
          </p:grpSpPr>
          <p:cxnSp>
            <p:nvCxnSpPr>
              <p:cNvPr id="117" name="Straight Arrow Connector 116"/>
              <p:cNvCxnSpPr/>
              <p:nvPr/>
            </p:nvCxnSpPr>
            <p:spPr>
              <a:xfrm flipV="1">
                <a:off x="885776" y="3037651"/>
                <a:ext cx="0" cy="297048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18" name="Straight Arrow Connector 117"/>
              <p:cNvCxnSpPr/>
              <p:nvPr/>
            </p:nvCxnSpPr>
            <p:spPr>
              <a:xfrm>
                <a:off x="885776" y="6008132"/>
                <a:ext cx="3794356"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grpSp>
      <p:grpSp>
        <p:nvGrpSpPr>
          <p:cNvPr id="194" name="Group 193"/>
          <p:cNvGrpSpPr/>
          <p:nvPr/>
        </p:nvGrpSpPr>
        <p:grpSpPr>
          <a:xfrm>
            <a:off x="5679903" y="2988185"/>
            <a:ext cx="3126842" cy="2540229"/>
            <a:chOff x="5679903" y="2988185"/>
            <a:chExt cx="3126842" cy="2540229"/>
          </a:xfrm>
        </p:grpSpPr>
        <p:grpSp>
          <p:nvGrpSpPr>
            <p:cNvPr id="103" name="Group 102"/>
            <p:cNvGrpSpPr/>
            <p:nvPr/>
          </p:nvGrpSpPr>
          <p:grpSpPr>
            <a:xfrm>
              <a:off x="5679903" y="3013546"/>
              <a:ext cx="3126842" cy="2514868"/>
              <a:chOff x="885776" y="3037651"/>
              <a:chExt cx="3794356" cy="2970481"/>
            </a:xfrm>
          </p:grpSpPr>
          <p:cxnSp>
            <p:nvCxnSpPr>
              <p:cNvPr id="99" name="Straight Arrow Connector 98"/>
              <p:cNvCxnSpPr/>
              <p:nvPr/>
            </p:nvCxnSpPr>
            <p:spPr>
              <a:xfrm flipV="1">
                <a:off x="885776" y="3037651"/>
                <a:ext cx="0" cy="297048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01" name="Straight Arrow Connector 100"/>
              <p:cNvCxnSpPr/>
              <p:nvPr/>
            </p:nvCxnSpPr>
            <p:spPr>
              <a:xfrm>
                <a:off x="885776" y="6008132"/>
                <a:ext cx="3794356"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grpSp>
          <p:nvGrpSpPr>
            <p:cNvPr id="125" name="Group 124"/>
            <p:cNvGrpSpPr/>
            <p:nvPr/>
          </p:nvGrpSpPr>
          <p:grpSpPr>
            <a:xfrm rot="8725711">
              <a:off x="6255068" y="2988185"/>
              <a:ext cx="2011680" cy="1828800"/>
              <a:chOff x="2253928" y="3463785"/>
              <a:chExt cx="2952328" cy="2776256"/>
            </a:xfrm>
          </p:grpSpPr>
          <p:sp>
            <p:nvSpPr>
              <p:cNvPr id="126" name="TextBox 125"/>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127" name="Group 126"/>
              <p:cNvGrpSpPr/>
              <p:nvPr/>
            </p:nvGrpSpPr>
            <p:grpSpPr>
              <a:xfrm>
                <a:off x="2253928" y="3463785"/>
                <a:ext cx="2952328" cy="2776256"/>
                <a:chOff x="2253928" y="3463785"/>
                <a:chExt cx="2952328" cy="2776256"/>
              </a:xfrm>
            </p:grpSpPr>
            <p:sp>
              <p:nvSpPr>
                <p:cNvPr id="128" name="TextBox 127"/>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29" name="TextBox 128"/>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0" name="TextBox 129"/>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1" name="TextBox 130"/>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2" name="TextBox 131"/>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3" name="TextBox 132"/>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grpSp>
        <p:nvGrpSpPr>
          <p:cNvPr id="222" name="Group 221"/>
          <p:cNvGrpSpPr/>
          <p:nvPr/>
        </p:nvGrpSpPr>
        <p:grpSpPr>
          <a:xfrm>
            <a:off x="9501594" y="6430977"/>
            <a:ext cx="3126842" cy="2514868"/>
            <a:chOff x="9501594" y="6430977"/>
            <a:chExt cx="3126842" cy="2514868"/>
          </a:xfrm>
        </p:grpSpPr>
        <p:grpSp>
          <p:nvGrpSpPr>
            <p:cNvPr id="134" name="Group 133"/>
            <p:cNvGrpSpPr/>
            <p:nvPr/>
          </p:nvGrpSpPr>
          <p:grpSpPr>
            <a:xfrm rot="19433421">
              <a:off x="10280503" y="6606051"/>
              <a:ext cx="2011680" cy="1828800"/>
              <a:chOff x="2253928" y="3463785"/>
              <a:chExt cx="2952328" cy="2776256"/>
            </a:xfrm>
          </p:grpSpPr>
          <p:sp>
            <p:nvSpPr>
              <p:cNvPr id="135" name="TextBox 134"/>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136" name="Group 135"/>
              <p:cNvGrpSpPr/>
              <p:nvPr/>
            </p:nvGrpSpPr>
            <p:grpSpPr>
              <a:xfrm>
                <a:off x="2253928" y="3463785"/>
                <a:ext cx="2952328" cy="2776256"/>
                <a:chOff x="2253928" y="3463785"/>
                <a:chExt cx="2952328" cy="2776256"/>
              </a:xfrm>
            </p:grpSpPr>
            <p:sp>
              <p:nvSpPr>
                <p:cNvPr id="137" name="TextBox 136"/>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8" name="TextBox 137"/>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9" name="TextBox 138"/>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40" name="TextBox 139"/>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41" name="TextBox 140"/>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42" name="TextBox 141"/>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143" name="Group 142"/>
            <p:cNvGrpSpPr/>
            <p:nvPr/>
          </p:nvGrpSpPr>
          <p:grpSpPr>
            <a:xfrm>
              <a:off x="9501594" y="6430977"/>
              <a:ext cx="3126842" cy="2514868"/>
              <a:chOff x="885776" y="3037651"/>
              <a:chExt cx="3794356" cy="2970481"/>
            </a:xfrm>
          </p:grpSpPr>
          <p:cxnSp>
            <p:nvCxnSpPr>
              <p:cNvPr id="144" name="Straight Arrow Connector 143"/>
              <p:cNvCxnSpPr/>
              <p:nvPr/>
            </p:nvCxnSpPr>
            <p:spPr>
              <a:xfrm flipV="1">
                <a:off x="885776" y="3037651"/>
                <a:ext cx="0" cy="297048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45" name="Straight Arrow Connector 144"/>
              <p:cNvCxnSpPr/>
              <p:nvPr/>
            </p:nvCxnSpPr>
            <p:spPr>
              <a:xfrm>
                <a:off x="885776" y="6008132"/>
                <a:ext cx="3794356"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grpSp>
      <p:grpSp>
        <p:nvGrpSpPr>
          <p:cNvPr id="156" name="Group 155"/>
          <p:cNvGrpSpPr/>
          <p:nvPr/>
        </p:nvGrpSpPr>
        <p:grpSpPr>
          <a:xfrm>
            <a:off x="6153357" y="2838769"/>
            <a:ext cx="2304532" cy="2257688"/>
            <a:chOff x="6153357" y="2838769"/>
            <a:chExt cx="2304532" cy="2257688"/>
          </a:xfrm>
        </p:grpSpPr>
        <p:sp>
          <p:nvSpPr>
            <p:cNvPr id="151" name="Oval 150"/>
            <p:cNvSpPr/>
            <p:nvPr/>
          </p:nvSpPr>
          <p:spPr>
            <a:xfrm>
              <a:off x="6153357" y="3666376"/>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2" name="Oval 151"/>
            <p:cNvSpPr/>
            <p:nvPr/>
          </p:nvSpPr>
          <p:spPr>
            <a:xfrm>
              <a:off x="6984954" y="4822137"/>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3" name="Oval 152"/>
            <p:cNvSpPr/>
            <p:nvPr/>
          </p:nvSpPr>
          <p:spPr>
            <a:xfrm>
              <a:off x="8183569" y="4023735"/>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4" name="Oval 153"/>
            <p:cNvSpPr/>
            <p:nvPr/>
          </p:nvSpPr>
          <p:spPr>
            <a:xfrm>
              <a:off x="7369045" y="283876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171" name="Group 170"/>
          <p:cNvGrpSpPr/>
          <p:nvPr/>
        </p:nvGrpSpPr>
        <p:grpSpPr>
          <a:xfrm>
            <a:off x="10012158" y="2766301"/>
            <a:ext cx="2295564" cy="2330156"/>
            <a:chOff x="10012158" y="2766301"/>
            <a:chExt cx="2295564" cy="2330156"/>
          </a:xfrm>
        </p:grpSpPr>
        <p:sp>
          <p:nvSpPr>
            <p:cNvPr id="157" name="Oval 156"/>
            <p:cNvSpPr/>
            <p:nvPr/>
          </p:nvSpPr>
          <p:spPr>
            <a:xfrm>
              <a:off x="10012158" y="3813364"/>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8" name="Oval 157"/>
            <p:cNvSpPr/>
            <p:nvPr/>
          </p:nvSpPr>
          <p:spPr>
            <a:xfrm>
              <a:off x="11021661" y="2766301"/>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9" name="Oval 158"/>
            <p:cNvSpPr/>
            <p:nvPr/>
          </p:nvSpPr>
          <p:spPr>
            <a:xfrm>
              <a:off x="11065015" y="4822137"/>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0" name="Oval 159"/>
            <p:cNvSpPr/>
            <p:nvPr/>
          </p:nvSpPr>
          <p:spPr>
            <a:xfrm>
              <a:off x="12033402" y="379757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172" name="Group 171"/>
          <p:cNvGrpSpPr/>
          <p:nvPr/>
        </p:nvGrpSpPr>
        <p:grpSpPr>
          <a:xfrm>
            <a:off x="6210320" y="6289666"/>
            <a:ext cx="2331839" cy="2365568"/>
            <a:chOff x="6210320" y="6289666"/>
            <a:chExt cx="2331839" cy="2365568"/>
          </a:xfrm>
        </p:grpSpPr>
        <p:sp>
          <p:nvSpPr>
            <p:cNvPr id="161" name="Oval 160"/>
            <p:cNvSpPr/>
            <p:nvPr/>
          </p:nvSpPr>
          <p:spPr>
            <a:xfrm>
              <a:off x="6210320" y="7323170"/>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2" name="Oval 161"/>
            <p:cNvSpPr/>
            <p:nvPr/>
          </p:nvSpPr>
          <p:spPr>
            <a:xfrm>
              <a:off x="7245973" y="8380914"/>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3" name="Oval 162"/>
            <p:cNvSpPr/>
            <p:nvPr/>
          </p:nvSpPr>
          <p:spPr>
            <a:xfrm>
              <a:off x="7241095" y="6289666"/>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4" name="Oval 163"/>
            <p:cNvSpPr/>
            <p:nvPr/>
          </p:nvSpPr>
          <p:spPr>
            <a:xfrm>
              <a:off x="8267839" y="7357922"/>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cxnSp>
        <p:nvCxnSpPr>
          <p:cNvPr id="165" name="Straight Arrow Connector 164"/>
          <p:cNvCxnSpPr/>
          <p:nvPr/>
        </p:nvCxnSpPr>
        <p:spPr>
          <a:xfrm>
            <a:off x="5802998" y="8991935"/>
            <a:ext cx="3107440"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6" name="Straight Arrow Connector 165"/>
          <p:cNvCxnSpPr/>
          <p:nvPr/>
        </p:nvCxnSpPr>
        <p:spPr>
          <a:xfrm flipV="1">
            <a:off x="5789453" y="6431524"/>
            <a:ext cx="0" cy="256041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73" name="Group 172"/>
          <p:cNvGrpSpPr/>
          <p:nvPr/>
        </p:nvGrpSpPr>
        <p:grpSpPr>
          <a:xfrm>
            <a:off x="10062918" y="6315645"/>
            <a:ext cx="2338041" cy="2283004"/>
            <a:chOff x="10062918" y="6315645"/>
            <a:chExt cx="2338041" cy="2283004"/>
          </a:xfrm>
        </p:grpSpPr>
        <p:sp>
          <p:nvSpPr>
            <p:cNvPr id="167" name="Oval 166"/>
            <p:cNvSpPr/>
            <p:nvPr/>
          </p:nvSpPr>
          <p:spPr>
            <a:xfrm>
              <a:off x="10062918" y="719401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8" name="Oval 167"/>
            <p:cNvSpPr/>
            <p:nvPr/>
          </p:nvSpPr>
          <p:spPr>
            <a:xfrm>
              <a:off x="10927855" y="832432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9" name="Oval 168"/>
            <p:cNvSpPr/>
            <p:nvPr/>
          </p:nvSpPr>
          <p:spPr>
            <a:xfrm>
              <a:off x="12126639" y="7460330"/>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0" name="Oval 169"/>
            <p:cNvSpPr/>
            <p:nvPr/>
          </p:nvSpPr>
          <p:spPr>
            <a:xfrm>
              <a:off x="11283434" y="6315645"/>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174" name="TextBox 173"/>
          <p:cNvSpPr txBox="1"/>
          <p:nvPr/>
        </p:nvSpPr>
        <p:spPr>
          <a:xfrm>
            <a:off x="5653664" y="3563437"/>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5" name="TextBox 174"/>
          <p:cNvSpPr txBox="1"/>
          <p:nvPr/>
        </p:nvSpPr>
        <p:spPr>
          <a:xfrm>
            <a:off x="9579620" y="7135496"/>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6" name="TextBox 175"/>
          <p:cNvSpPr txBox="1"/>
          <p:nvPr/>
        </p:nvSpPr>
        <p:spPr>
          <a:xfrm>
            <a:off x="9482267" y="3734800"/>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7" name="TextBox 176"/>
          <p:cNvSpPr txBox="1"/>
          <p:nvPr/>
        </p:nvSpPr>
        <p:spPr>
          <a:xfrm>
            <a:off x="5720152" y="7278041"/>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8" name="TextBox 177"/>
          <p:cNvSpPr txBox="1"/>
          <p:nvPr/>
        </p:nvSpPr>
        <p:spPr>
          <a:xfrm>
            <a:off x="12263799" y="3708597"/>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9" name="TextBox 178"/>
          <p:cNvSpPr txBox="1"/>
          <p:nvPr/>
        </p:nvSpPr>
        <p:spPr>
          <a:xfrm>
            <a:off x="8344214" y="3939984"/>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80" name="TextBox 179"/>
          <p:cNvSpPr txBox="1"/>
          <p:nvPr/>
        </p:nvSpPr>
        <p:spPr>
          <a:xfrm>
            <a:off x="8435461" y="7278042"/>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81" name="TextBox 180"/>
          <p:cNvSpPr txBox="1"/>
          <p:nvPr/>
        </p:nvSpPr>
        <p:spPr>
          <a:xfrm>
            <a:off x="12345324" y="7455415"/>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grpSp>
        <p:nvGrpSpPr>
          <p:cNvPr id="193" name="Group 192"/>
          <p:cNvGrpSpPr/>
          <p:nvPr/>
        </p:nvGrpSpPr>
        <p:grpSpPr>
          <a:xfrm>
            <a:off x="5854266" y="3433945"/>
            <a:ext cx="2449996" cy="1920240"/>
            <a:chOff x="5854266" y="3433945"/>
            <a:chExt cx="2449996" cy="1920240"/>
          </a:xfrm>
        </p:grpSpPr>
        <p:cxnSp>
          <p:nvCxnSpPr>
            <p:cNvPr id="183" name="Straight Connector 182"/>
            <p:cNvCxnSpPr/>
            <p:nvPr/>
          </p:nvCxnSpPr>
          <p:spPr>
            <a:xfrm>
              <a:off x="6345196" y="3803149"/>
              <a:ext cx="1959066" cy="346883"/>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187" name="Straight Connector 186"/>
            <p:cNvCxnSpPr/>
            <p:nvPr/>
          </p:nvCxnSpPr>
          <p:spPr>
            <a:xfrm flipH="1">
              <a:off x="6286191" y="3433945"/>
              <a:ext cx="7762" cy="1920240"/>
            </a:xfrm>
            <a:prstGeom prst="line">
              <a:avLst/>
            </a:prstGeom>
            <a:noFill/>
            <a:ln w="9525" cap="flat">
              <a:solidFill>
                <a:srgbClr val="000000"/>
              </a:solidFill>
              <a:prstDash val="dashDot"/>
              <a:miter lim="400000"/>
            </a:ln>
            <a:effectLst/>
          </p:spPr>
          <p:style>
            <a:lnRef idx="0">
              <a:scrgbClr r="0" g="0" b="0"/>
            </a:lnRef>
            <a:fillRef idx="0">
              <a:scrgbClr r="0" g="0" b="0"/>
            </a:fillRef>
            <a:effectRef idx="0">
              <a:scrgbClr r="0" g="0" b="0"/>
            </a:effectRef>
            <a:fontRef idx="none"/>
          </p:style>
        </p:cxnSp>
        <p:sp>
          <p:nvSpPr>
            <p:cNvPr id="190" name="Arc 189"/>
            <p:cNvSpPr/>
            <p:nvPr/>
          </p:nvSpPr>
          <p:spPr>
            <a:xfrm rot="5400000">
              <a:off x="5854266" y="3448654"/>
              <a:ext cx="914400" cy="914400"/>
            </a:xfrm>
            <a:prstGeom prst="arc">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pic>
        <p:nvPicPr>
          <p:cNvPr id="191" name="Picture 1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9280" y="4115614"/>
            <a:ext cx="329184" cy="182880"/>
          </a:xfrm>
          <a:prstGeom prst="rect">
            <a:avLst/>
          </a:prstGeom>
        </p:spPr>
      </p:pic>
      <p:sp>
        <p:nvSpPr>
          <p:cNvPr id="226" name="Rectangle 225"/>
          <p:cNvSpPr/>
          <p:nvPr/>
        </p:nvSpPr>
        <p:spPr>
          <a:xfrm>
            <a:off x="9627105" y="2597576"/>
            <a:ext cx="3032335" cy="2580668"/>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28" name="Group 227"/>
          <p:cNvGrpSpPr/>
          <p:nvPr/>
        </p:nvGrpSpPr>
        <p:grpSpPr>
          <a:xfrm>
            <a:off x="10025208" y="3157499"/>
            <a:ext cx="2011680" cy="1828800"/>
            <a:chOff x="2253928" y="3463785"/>
            <a:chExt cx="2952328" cy="2776256"/>
          </a:xfrm>
        </p:grpSpPr>
        <p:sp>
          <p:nvSpPr>
            <p:cNvPr id="229" name="TextBox 228"/>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30" name="Group 229"/>
            <p:cNvGrpSpPr/>
            <p:nvPr/>
          </p:nvGrpSpPr>
          <p:grpSpPr>
            <a:xfrm>
              <a:off x="2253928" y="3463785"/>
              <a:ext cx="2952328" cy="2776256"/>
              <a:chOff x="2253928" y="3463785"/>
              <a:chExt cx="2952328" cy="2776256"/>
            </a:xfrm>
          </p:grpSpPr>
          <p:sp>
            <p:nvSpPr>
              <p:cNvPr id="231" name="TextBox 230"/>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2" name="TextBox 231"/>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3" name="TextBox 232"/>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4" name="TextBox 233"/>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5" name="TextBox 234"/>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6" name="TextBox 235"/>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249" name="Group 248"/>
          <p:cNvGrpSpPr/>
          <p:nvPr/>
        </p:nvGrpSpPr>
        <p:grpSpPr>
          <a:xfrm rot="13550639">
            <a:off x="6411169" y="6504031"/>
            <a:ext cx="2011680" cy="1828800"/>
            <a:chOff x="2253928" y="3463785"/>
            <a:chExt cx="2952328" cy="2776256"/>
          </a:xfrm>
        </p:grpSpPr>
        <p:sp>
          <p:nvSpPr>
            <p:cNvPr id="250" name="TextBox 249"/>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51" name="Group 250"/>
            <p:cNvGrpSpPr/>
            <p:nvPr/>
          </p:nvGrpSpPr>
          <p:grpSpPr>
            <a:xfrm>
              <a:off x="2253928" y="3463785"/>
              <a:ext cx="2952328" cy="2776256"/>
              <a:chOff x="2253928" y="3463785"/>
              <a:chExt cx="2952328" cy="2776256"/>
            </a:xfrm>
          </p:grpSpPr>
          <p:sp>
            <p:nvSpPr>
              <p:cNvPr id="252" name="TextBox 251"/>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3" name="TextBox 252"/>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4" name="TextBox 253"/>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5" name="TextBox 254"/>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6" name="TextBox 255"/>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7" name="TextBox 256"/>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sp>
        <p:nvSpPr>
          <p:cNvPr id="227" name="Rectangle 226"/>
          <p:cNvSpPr/>
          <p:nvPr/>
        </p:nvSpPr>
        <p:spPr>
          <a:xfrm>
            <a:off x="5878103" y="6117921"/>
            <a:ext cx="3130211" cy="2659130"/>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24" name="Rectangle 223"/>
          <p:cNvSpPr/>
          <p:nvPr/>
        </p:nvSpPr>
        <p:spPr>
          <a:xfrm>
            <a:off x="9711328" y="6243897"/>
            <a:ext cx="3032335" cy="2580668"/>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37" name="Group 236"/>
          <p:cNvGrpSpPr/>
          <p:nvPr/>
        </p:nvGrpSpPr>
        <p:grpSpPr>
          <a:xfrm>
            <a:off x="6277862" y="6671021"/>
            <a:ext cx="2011680" cy="1828800"/>
            <a:chOff x="2253928" y="3463785"/>
            <a:chExt cx="2952328" cy="2776256"/>
          </a:xfrm>
        </p:grpSpPr>
        <p:sp>
          <p:nvSpPr>
            <p:cNvPr id="238" name="TextBox 237"/>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39" name="Group 238"/>
            <p:cNvGrpSpPr/>
            <p:nvPr/>
          </p:nvGrpSpPr>
          <p:grpSpPr>
            <a:xfrm>
              <a:off x="2253928" y="3463785"/>
              <a:ext cx="2952328" cy="2776256"/>
              <a:chOff x="2253928" y="3463785"/>
              <a:chExt cx="2952328" cy="2776256"/>
            </a:xfrm>
          </p:grpSpPr>
          <p:sp>
            <p:nvSpPr>
              <p:cNvPr id="240" name="TextBox 239"/>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1" name="TextBox 240"/>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2" name="TextBox 241"/>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3" name="TextBox 242"/>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4" name="TextBox 243"/>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5" name="TextBox 244"/>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260" name="Group 259"/>
          <p:cNvGrpSpPr/>
          <p:nvPr/>
        </p:nvGrpSpPr>
        <p:grpSpPr>
          <a:xfrm>
            <a:off x="10218542" y="6716172"/>
            <a:ext cx="2011680" cy="1828800"/>
            <a:chOff x="2253928" y="3463785"/>
            <a:chExt cx="2952328" cy="2776256"/>
          </a:xfrm>
        </p:grpSpPr>
        <p:sp>
          <p:nvSpPr>
            <p:cNvPr id="261" name="TextBox 260"/>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62" name="Group 261"/>
            <p:cNvGrpSpPr/>
            <p:nvPr/>
          </p:nvGrpSpPr>
          <p:grpSpPr>
            <a:xfrm>
              <a:off x="2253928" y="3463785"/>
              <a:ext cx="2952328" cy="2776256"/>
              <a:chOff x="2253928" y="3463785"/>
              <a:chExt cx="2952328" cy="2776256"/>
            </a:xfrm>
          </p:grpSpPr>
          <p:sp>
            <p:nvSpPr>
              <p:cNvPr id="263" name="TextBox 262"/>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4" name="TextBox 263"/>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5" name="TextBox 264"/>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6" name="TextBox 265"/>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7" name="TextBox 266"/>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8" name="TextBox 267"/>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272" name="Group 271"/>
          <p:cNvGrpSpPr/>
          <p:nvPr/>
        </p:nvGrpSpPr>
        <p:grpSpPr>
          <a:xfrm>
            <a:off x="6087003" y="4163563"/>
            <a:ext cx="667892" cy="857253"/>
            <a:chOff x="6087003" y="4163563"/>
            <a:chExt cx="667892" cy="857253"/>
          </a:xfrm>
        </p:grpSpPr>
        <p:sp>
          <p:nvSpPr>
            <p:cNvPr id="270" name="Arc 269"/>
            <p:cNvSpPr/>
            <p:nvPr/>
          </p:nvSpPr>
          <p:spPr>
            <a:xfrm rot="6016476">
              <a:off x="6132723" y="4117843"/>
              <a:ext cx="548640" cy="640080"/>
            </a:xfrm>
            <a:prstGeom prst="arc">
              <a:avLst/>
            </a:prstGeom>
            <a:noFill/>
            <a:ln w="25400" cap="flat">
              <a:solidFill>
                <a:schemeClr val="accent4">
                  <a:lumMod val="60000"/>
                  <a:lumOff val="40000"/>
                </a:schemeClr>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271" name="Picture 270"/>
            <p:cNvPicPr>
              <a:picLocks noChangeAspect="1"/>
            </p:cNvPicPr>
            <p:nvPr/>
          </p:nvPicPr>
          <p:blipFill rotWithShape="1">
            <a:blip r:embed="rId4" cstate="print">
              <a:extLst>
                <a:ext uri="{28A0092B-C50C-407E-A947-70E740481C1C}">
                  <a14:useLocalDpi xmlns:a14="http://schemas.microsoft.com/office/drawing/2010/main" val="0"/>
                </a:ext>
              </a:extLst>
            </a:blip>
            <a:srcRect l="26732" t="20072" r="26605" b="15768"/>
            <a:stretch/>
          </p:blipFill>
          <p:spPr>
            <a:xfrm>
              <a:off x="6470492" y="4772746"/>
              <a:ext cx="284403" cy="248070"/>
            </a:xfrm>
            <a:prstGeom prst="rect">
              <a:avLst/>
            </a:prstGeom>
          </p:spPr>
        </p:pic>
      </p:grpSp>
      <p:cxnSp>
        <p:nvCxnSpPr>
          <p:cNvPr id="274" name="Straight Connector 273"/>
          <p:cNvCxnSpPr/>
          <p:nvPr/>
        </p:nvCxnSpPr>
        <p:spPr>
          <a:xfrm>
            <a:off x="6214368" y="3652664"/>
            <a:ext cx="1042229" cy="1533285"/>
          </a:xfrm>
          <a:prstGeom prst="line">
            <a:avLst/>
          </a:prstGeom>
          <a:noFill/>
          <a:ln w="9525" cap="flat">
            <a:solidFill>
              <a:srgbClr val="000000"/>
            </a:solidFill>
            <a:prstDash val="dashDot"/>
            <a:miter lim="400000"/>
          </a:ln>
          <a:effectLst/>
        </p:spPr>
        <p:style>
          <a:lnRef idx="0">
            <a:scrgbClr r="0" g="0" b="0"/>
          </a:lnRef>
          <a:fillRef idx="0">
            <a:scrgbClr r="0" g="0" b="0"/>
          </a:fillRef>
          <a:effectRef idx="0">
            <a:scrgbClr r="0" g="0" b="0"/>
          </a:effectRef>
          <a:fontRef idx="none"/>
        </p:style>
      </p:cxnSp>
      <p:sp>
        <p:nvSpPr>
          <p:cNvPr id="225" name="Rectangle 224"/>
          <p:cNvSpPr/>
          <p:nvPr/>
        </p:nvSpPr>
        <p:spPr>
          <a:xfrm rot="10800000">
            <a:off x="5769658" y="2806909"/>
            <a:ext cx="3032335" cy="2580668"/>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10" name="Group 209"/>
          <p:cNvGrpSpPr/>
          <p:nvPr/>
        </p:nvGrpSpPr>
        <p:grpSpPr>
          <a:xfrm>
            <a:off x="6249748" y="3220133"/>
            <a:ext cx="2011680" cy="1828800"/>
            <a:chOff x="2253928" y="3463785"/>
            <a:chExt cx="2952328" cy="2776256"/>
          </a:xfrm>
        </p:grpSpPr>
        <p:sp>
          <p:nvSpPr>
            <p:cNvPr id="211" name="TextBox 210"/>
            <p:cNvSpPr txBox="1"/>
            <p:nvPr/>
          </p:nvSpPr>
          <p:spPr>
            <a:xfrm>
              <a:off x="2253928" y="4572534"/>
              <a:ext cx="792088" cy="6022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12" name="Group 211"/>
            <p:cNvGrpSpPr/>
            <p:nvPr/>
          </p:nvGrpSpPr>
          <p:grpSpPr>
            <a:xfrm>
              <a:off x="2253928" y="3463785"/>
              <a:ext cx="2952328" cy="2776256"/>
              <a:chOff x="2253928" y="3463785"/>
              <a:chExt cx="2952328" cy="2776256"/>
            </a:xfrm>
          </p:grpSpPr>
          <p:sp>
            <p:nvSpPr>
              <p:cNvPr id="213" name="TextBox 212"/>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4" name="TextBox 213"/>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5" name="TextBox 214"/>
              <p:cNvSpPr txBox="1"/>
              <p:nvPr/>
            </p:nvSpPr>
            <p:spPr>
              <a:xfrm>
                <a:off x="2253928" y="5631914"/>
                <a:ext cx="792088" cy="6022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6" name="TextBox 215"/>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7" name="TextBox 216"/>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8" name="TextBox 217"/>
              <p:cNvSpPr txBox="1"/>
              <p:nvPr/>
            </p:nvSpPr>
            <p:spPr>
              <a:xfrm>
                <a:off x="4393677" y="3478250"/>
                <a:ext cx="792088" cy="6022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sp>
        <p:nvSpPr>
          <p:cNvPr id="277" name="TextBox 276"/>
          <p:cNvSpPr txBox="1"/>
          <p:nvPr/>
        </p:nvSpPr>
        <p:spPr>
          <a:xfrm>
            <a:off x="6522186" y="5525241"/>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D=180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78" name="TextBox 277"/>
          <p:cNvSpPr txBox="1"/>
          <p:nvPr/>
        </p:nvSpPr>
        <p:spPr>
          <a:xfrm>
            <a:off x="10380098" y="5525241"/>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D=270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79" name="TextBox 278"/>
          <p:cNvSpPr txBox="1"/>
          <p:nvPr/>
        </p:nvSpPr>
        <p:spPr>
          <a:xfrm>
            <a:off x="6311699" y="9084233"/>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D=90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80" name="TextBox 279"/>
          <p:cNvSpPr txBox="1"/>
          <p:nvPr/>
        </p:nvSpPr>
        <p:spPr>
          <a:xfrm>
            <a:off x="10270406" y="9024701"/>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81" name="Rectangle 280"/>
          <p:cNvSpPr/>
          <p:nvPr/>
        </p:nvSpPr>
        <p:spPr>
          <a:xfrm>
            <a:off x="6311466" y="5583444"/>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2" name="Rectangle 281"/>
          <p:cNvSpPr/>
          <p:nvPr/>
        </p:nvSpPr>
        <p:spPr>
          <a:xfrm>
            <a:off x="9857811" y="5640651"/>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3" name="Rectangle 282"/>
          <p:cNvSpPr/>
          <p:nvPr/>
        </p:nvSpPr>
        <p:spPr>
          <a:xfrm>
            <a:off x="5854266" y="9186119"/>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4" name="Rectangle 283"/>
          <p:cNvSpPr/>
          <p:nvPr/>
        </p:nvSpPr>
        <p:spPr>
          <a:xfrm>
            <a:off x="10062918" y="9084239"/>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5" name="Rectangle 284"/>
          <p:cNvSpPr/>
          <p:nvPr/>
        </p:nvSpPr>
        <p:spPr>
          <a:xfrm>
            <a:off x="8610733" y="5505795"/>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6" name="Rectangle 285"/>
          <p:cNvSpPr/>
          <p:nvPr/>
        </p:nvSpPr>
        <p:spPr>
          <a:xfrm>
            <a:off x="12382713" y="8917253"/>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7" name="Rectangle 286"/>
          <p:cNvSpPr/>
          <p:nvPr/>
        </p:nvSpPr>
        <p:spPr>
          <a:xfrm>
            <a:off x="8630415" y="8917253"/>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8" name="Rectangle 287"/>
          <p:cNvSpPr/>
          <p:nvPr/>
        </p:nvSpPr>
        <p:spPr>
          <a:xfrm>
            <a:off x="12392149" y="5469496"/>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9" name="Rectangle 288"/>
          <p:cNvSpPr/>
          <p:nvPr/>
        </p:nvSpPr>
        <p:spPr>
          <a:xfrm>
            <a:off x="5239181" y="2877127"/>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291" name="Rectangle 290"/>
          <p:cNvSpPr/>
          <p:nvPr/>
        </p:nvSpPr>
        <p:spPr>
          <a:xfrm>
            <a:off x="9162491" y="2838769"/>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292" name="Rectangle 291"/>
          <p:cNvSpPr/>
          <p:nvPr/>
        </p:nvSpPr>
        <p:spPr>
          <a:xfrm>
            <a:off x="5411484" y="6328024"/>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293" name="Rectangle 292"/>
          <p:cNvSpPr/>
          <p:nvPr/>
        </p:nvSpPr>
        <p:spPr>
          <a:xfrm>
            <a:off x="9142879" y="6328024"/>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3" name="TextBox 2"/>
          <p:cNvSpPr txBox="1"/>
          <p:nvPr/>
        </p:nvSpPr>
        <p:spPr>
          <a:xfrm>
            <a:off x="5804348" y="4514943"/>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55" name="TextBox 154"/>
          <p:cNvSpPr txBox="1"/>
          <p:nvPr/>
        </p:nvSpPr>
        <p:spPr>
          <a:xfrm>
            <a:off x="9637181" y="4517050"/>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2" name="TextBox 181"/>
          <p:cNvSpPr txBox="1"/>
          <p:nvPr/>
        </p:nvSpPr>
        <p:spPr>
          <a:xfrm>
            <a:off x="5861829" y="8006933"/>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4" name="TextBox 183"/>
          <p:cNvSpPr txBox="1"/>
          <p:nvPr/>
        </p:nvSpPr>
        <p:spPr>
          <a:xfrm>
            <a:off x="9781992" y="8080207"/>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5" name="TextBox 184"/>
          <p:cNvSpPr txBox="1"/>
          <p:nvPr/>
        </p:nvSpPr>
        <p:spPr>
          <a:xfrm>
            <a:off x="5844088" y="3828126"/>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6" name="TextBox 185"/>
          <p:cNvSpPr txBox="1"/>
          <p:nvPr/>
        </p:nvSpPr>
        <p:spPr>
          <a:xfrm>
            <a:off x="9635091" y="3795458"/>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8" name="TextBox 187"/>
          <p:cNvSpPr txBox="1"/>
          <p:nvPr/>
        </p:nvSpPr>
        <p:spPr>
          <a:xfrm>
            <a:off x="5884387" y="7321195"/>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89" name="TextBox 188"/>
          <p:cNvSpPr txBox="1"/>
          <p:nvPr/>
        </p:nvSpPr>
        <p:spPr>
          <a:xfrm>
            <a:off x="9766964" y="7301574"/>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2" name="TextBox 191"/>
          <p:cNvSpPr txBox="1"/>
          <p:nvPr/>
        </p:nvSpPr>
        <p:spPr>
          <a:xfrm>
            <a:off x="5847609" y="3103878"/>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5" name="TextBox 194"/>
          <p:cNvSpPr txBox="1"/>
          <p:nvPr/>
        </p:nvSpPr>
        <p:spPr>
          <a:xfrm>
            <a:off x="6904574" y="2748692"/>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6" name="TextBox 195"/>
          <p:cNvSpPr txBox="1"/>
          <p:nvPr/>
        </p:nvSpPr>
        <p:spPr>
          <a:xfrm>
            <a:off x="10577710" y="2641165"/>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7" name="TextBox 196"/>
          <p:cNvSpPr txBox="1"/>
          <p:nvPr/>
        </p:nvSpPr>
        <p:spPr>
          <a:xfrm>
            <a:off x="6881620" y="6205076"/>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8" name="TextBox 197"/>
          <p:cNvSpPr txBox="1"/>
          <p:nvPr/>
        </p:nvSpPr>
        <p:spPr>
          <a:xfrm>
            <a:off x="10836481" y="6302306"/>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199" name="TextBox 198"/>
          <p:cNvSpPr txBox="1"/>
          <p:nvPr/>
        </p:nvSpPr>
        <p:spPr>
          <a:xfrm>
            <a:off x="5942501" y="6597093"/>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0" name="TextBox 199"/>
          <p:cNvSpPr txBox="1"/>
          <p:nvPr/>
        </p:nvSpPr>
        <p:spPr>
          <a:xfrm>
            <a:off x="9618925" y="3071149"/>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1" name="TextBox 200"/>
          <p:cNvSpPr txBox="1"/>
          <p:nvPr/>
        </p:nvSpPr>
        <p:spPr>
          <a:xfrm>
            <a:off x="9825841" y="6596601"/>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2" name="TextBox 201"/>
          <p:cNvSpPr txBox="1"/>
          <p:nvPr/>
        </p:nvSpPr>
        <p:spPr>
          <a:xfrm>
            <a:off x="7954211" y="3124875"/>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3" name="TextBox 202"/>
          <p:cNvSpPr txBox="1"/>
          <p:nvPr/>
        </p:nvSpPr>
        <p:spPr>
          <a:xfrm>
            <a:off x="11707742" y="3071149"/>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4" name="TextBox 203"/>
          <p:cNvSpPr txBox="1"/>
          <p:nvPr/>
        </p:nvSpPr>
        <p:spPr>
          <a:xfrm>
            <a:off x="8088421" y="6596601"/>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5" name="TextBox 204"/>
          <p:cNvSpPr txBox="1"/>
          <p:nvPr/>
        </p:nvSpPr>
        <p:spPr>
          <a:xfrm>
            <a:off x="12007736" y="6598469"/>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6" name="TextBox 205"/>
          <p:cNvSpPr txBox="1"/>
          <p:nvPr/>
        </p:nvSpPr>
        <p:spPr>
          <a:xfrm>
            <a:off x="7939112" y="3835937"/>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7" name="TextBox 206"/>
          <p:cNvSpPr txBox="1"/>
          <p:nvPr/>
        </p:nvSpPr>
        <p:spPr>
          <a:xfrm>
            <a:off x="11693493" y="3727150"/>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8" name="TextBox 207"/>
          <p:cNvSpPr txBox="1"/>
          <p:nvPr/>
        </p:nvSpPr>
        <p:spPr>
          <a:xfrm>
            <a:off x="8054155" y="7252455"/>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09" name="TextBox 208"/>
          <p:cNvSpPr txBox="1"/>
          <p:nvPr/>
        </p:nvSpPr>
        <p:spPr>
          <a:xfrm>
            <a:off x="11973718" y="7328557"/>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19" name="TextBox 218"/>
          <p:cNvSpPr txBox="1"/>
          <p:nvPr/>
        </p:nvSpPr>
        <p:spPr>
          <a:xfrm>
            <a:off x="7962391" y="4567269"/>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20" name="TextBox 219"/>
          <p:cNvSpPr txBox="1"/>
          <p:nvPr/>
        </p:nvSpPr>
        <p:spPr>
          <a:xfrm>
            <a:off x="11681556" y="4458085"/>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21" name="TextBox 220"/>
          <p:cNvSpPr txBox="1"/>
          <p:nvPr/>
        </p:nvSpPr>
        <p:spPr>
          <a:xfrm>
            <a:off x="8042062" y="7965660"/>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46" name="TextBox 245"/>
          <p:cNvSpPr txBox="1"/>
          <p:nvPr/>
        </p:nvSpPr>
        <p:spPr>
          <a:xfrm>
            <a:off x="11993709" y="8022663"/>
            <a:ext cx="74995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accent1">
                  <a:lumMod val="50000"/>
                </a:schemeClr>
              </a:solidFill>
              <a:effectLst/>
              <a:uFillTx/>
              <a:latin typeface="Calibri" panose="020F0502020204030204" pitchFamily="34" charset="0"/>
              <a:cs typeface="Calibri" panose="020F0502020204030204" pitchFamily="34" charset="0"/>
              <a:sym typeface="Helvetica Light"/>
            </a:endParaRPr>
          </a:p>
        </p:txBody>
      </p:sp>
      <p:sp>
        <p:nvSpPr>
          <p:cNvPr id="247" name="TextBox 246"/>
          <p:cNvSpPr txBox="1"/>
          <p:nvPr/>
        </p:nvSpPr>
        <p:spPr>
          <a:xfrm>
            <a:off x="376259" y="3038078"/>
            <a:ext cx="4768335" cy="545790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lvl="8" indent="-342900" algn="just">
              <a:buSzPct val="75000"/>
              <a:buFont typeface="Arial" panose="020B0604020202020204" pitchFamily="34" charset="0"/>
              <a:buChar char="•"/>
              <a:defRPr sz="1800"/>
            </a:pPr>
            <a:r>
              <a:rPr lang="en-US" sz="2400" dirty="0">
                <a:latin typeface="Calibri" panose="020F0502020204030204" pitchFamily="34" charset="0"/>
                <a:cs typeface="Calibri" panose="020F0502020204030204" pitchFamily="34" charset="0"/>
              </a:rPr>
              <a:t>Calculation of the </a:t>
            </a:r>
            <a:r>
              <a:rPr lang="en-US" sz="2400" dirty="0" smtClean="0">
                <a:latin typeface="Calibri" panose="020F0502020204030204" pitchFamily="34" charset="0"/>
                <a:cs typeface="Calibri" panose="020F0502020204030204" pitchFamily="34" charset="0"/>
              </a:rPr>
              <a:t>Euclidean distance </a:t>
            </a:r>
            <a:r>
              <a:rPr lang="en-US" sz="2400" dirty="0">
                <a:latin typeface="Calibri" panose="020F0502020204030204" pitchFamily="34" charset="0"/>
                <a:cs typeface="Calibri" panose="020F0502020204030204" pitchFamily="34" charset="0"/>
              </a:rPr>
              <a:t>between each point </a:t>
            </a:r>
            <a:r>
              <a:rPr lang="en-US" sz="2400" dirty="0" smtClean="0">
                <a:latin typeface="Calibri" panose="020F0502020204030204" pitchFamily="34" charset="0"/>
                <a:cs typeface="Calibri" panose="020F0502020204030204" pitchFamily="34" charset="0"/>
              </a:rPr>
              <a:t>and </a:t>
            </a:r>
            <a:r>
              <a:rPr lang="en-US" sz="2400" dirty="0">
                <a:latin typeface="Calibri" panose="020F0502020204030204" pitchFamily="34" charset="0"/>
                <a:cs typeface="Calibri" panose="020F0502020204030204" pitchFamily="34" charset="0"/>
              </a:rPr>
              <a:t>its </a:t>
            </a:r>
            <a:r>
              <a:rPr lang="en-US" sz="2400" dirty="0" smtClean="0">
                <a:latin typeface="Calibri" panose="020F0502020204030204" pitchFamily="34" charset="0"/>
                <a:cs typeface="Calibri" panose="020F0502020204030204" pitchFamily="34" charset="0"/>
              </a:rPr>
              <a:t>neighbors</a:t>
            </a:r>
          </a:p>
          <a:p>
            <a:pPr lvl="8" indent="0" algn="just">
              <a:buSzPct val="75000"/>
              <a:defRPr sz="1800"/>
            </a:pPr>
            <a:endParaRPr lang="en-US" sz="2400" dirty="0">
              <a:latin typeface="Calibri" panose="020F0502020204030204" pitchFamily="34" charset="0"/>
              <a:cs typeface="Calibri" panose="020F0502020204030204" pitchFamily="34" charset="0"/>
            </a:endParaRPr>
          </a:p>
          <a:p>
            <a:pPr marL="342900" lvl="8" indent="-342900" algn="just">
              <a:buSzPct val="75000"/>
              <a:buFont typeface="Arial" panose="020B0604020202020204" pitchFamily="34" charset="0"/>
              <a:buChar char="•"/>
              <a:defRPr sz="1800"/>
            </a:pPr>
            <a:r>
              <a:rPr lang="en-US" sz="2400" dirty="0">
                <a:latin typeface="Calibri" panose="020F0502020204030204" pitchFamily="34" charset="0"/>
                <a:cs typeface="Calibri" panose="020F0502020204030204" pitchFamily="34" charset="0"/>
              </a:rPr>
              <a:t>Determination of the position </a:t>
            </a:r>
            <a:r>
              <a:rPr lang="en-US" sz="2400" dirty="0" smtClean="0">
                <a:latin typeface="Calibri" panose="020F0502020204030204" pitchFamily="34" charset="0"/>
                <a:cs typeface="Calibri" panose="020F0502020204030204" pitchFamily="34" charset="0"/>
              </a:rPr>
              <a:t>of </a:t>
            </a:r>
            <a:r>
              <a:rPr lang="en-US" sz="2400" dirty="0">
                <a:latin typeface="Calibri" panose="020F0502020204030204" pitchFamily="34" charset="0"/>
                <a:cs typeface="Calibri" panose="020F0502020204030204" pitchFamily="34" charset="0"/>
              </a:rPr>
              <a:t>the P1 based on its neighbor's p</a:t>
            </a:r>
            <a:r>
              <a:rPr lang="en-US" sz="2400" dirty="0" smtClean="0">
                <a:latin typeface="Calibri" panose="020F0502020204030204" pitchFamily="34" charset="0"/>
                <a:cs typeface="Calibri" panose="020F0502020204030204" pitchFamily="34" charset="0"/>
              </a:rPr>
              <a:t>oints</a:t>
            </a:r>
          </a:p>
          <a:p>
            <a:pPr lvl="8" indent="0" algn="just">
              <a:buSzPct val="75000"/>
              <a:defRPr sz="1800"/>
            </a:pPr>
            <a:endParaRPr lang="en-US" sz="2400" dirty="0">
              <a:latin typeface="Calibri" panose="020F0502020204030204" pitchFamily="34" charset="0"/>
              <a:cs typeface="Calibri" panose="020F0502020204030204" pitchFamily="34" charset="0"/>
            </a:endParaRPr>
          </a:p>
          <a:p>
            <a:pPr marL="342900" lvl="8" indent="-342900" algn="just">
              <a:buSzPct val="75000"/>
              <a:buFont typeface="Arial" panose="020B0604020202020204" pitchFamily="34" charset="0"/>
              <a:buChar char="•"/>
              <a:defRPr sz="1800"/>
            </a:pPr>
            <a:r>
              <a:rPr lang="en-US" sz="2400" dirty="0" smtClean="0">
                <a:latin typeface="Calibri" panose="020F0502020204030204" pitchFamily="34" charset="0"/>
                <a:cs typeface="Calibri" panose="020F0502020204030204" pitchFamily="34" charset="0"/>
              </a:rPr>
              <a:t>Estimation of the rotation angle</a:t>
            </a:r>
          </a:p>
          <a:p>
            <a:pPr lvl="8" indent="0" algn="just">
              <a:buSzPct val="75000"/>
              <a:defRPr sz="1800"/>
            </a:pPr>
            <a:endParaRPr lang="en-US" sz="2400" dirty="0">
              <a:latin typeface="Calibri" panose="020F0502020204030204" pitchFamily="34" charset="0"/>
              <a:cs typeface="Calibri" panose="020F0502020204030204" pitchFamily="34" charset="0"/>
            </a:endParaRPr>
          </a:p>
          <a:p>
            <a:pPr lvl="8" indent="0" algn="just">
              <a:buSzPct val="75000"/>
              <a:defRPr sz="1800"/>
            </a:pPr>
            <a:r>
              <a:rPr lang="en-US" sz="4400" dirty="0" smtClean="0">
                <a:latin typeface="Calibri" panose="020F0502020204030204" pitchFamily="34" charset="0"/>
                <a:cs typeface="Calibri" panose="020F0502020204030204" pitchFamily="34" charset="0"/>
              </a:rPr>
              <a:t>     </a:t>
            </a:r>
            <a:r>
              <a:rPr lang="en-US" sz="3200" dirty="0" smtClean="0">
                <a:latin typeface="Calibri" panose="020F0502020204030204" pitchFamily="34" charset="0"/>
                <a:cs typeface="Calibri" panose="020F0502020204030204" pitchFamily="34" charset="0"/>
              </a:rPr>
              <a:t>𝜃</a:t>
            </a:r>
            <a:r>
              <a:rPr lang="en-US" sz="2400" dirty="0" smtClean="0">
                <a:latin typeface="Calibri" panose="020F0502020204030204" pitchFamily="34" charset="0"/>
                <a:cs typeface="Calibri" panose="020F0502020204030204" pitchFamily="34" charset="0"/>
              </a:rPr>
              <a:t>= </a:t>
            </a:r>
            <a:r>
              <a:rPr lang="en-US" sz="3200" dirty="0" smtClean="0">
                <a:latin typeface="Calibri" panose="020F0502020204030204" pitchFamily="34" charset="0"/>
                <a:cs typeface="Calibri" panose="020F0502020204030204" pitchFamily="34" charset="0"/>
              </a:rPr>
              <a:t>𝛼</a:t>
            </a:r>
            <a:r>
              <a:rPr lang="en-US" sz="2400" dirty="0" smtClean="0">
                <a:latin typeface="Calibri" panose="020F0502020204030204" pitchFamily="34" charset="0"/>
                <a:cs typeface="Calibri" panose="020F0502020204030204" pitchFamily="34" charset="0"/>
              </a:rPr>
              <a:t>-45</a:t>
            </a:r>
            <a:r>
              <a:rPr lang="en-US" sz="2400" dirty="0" smtClean="0">
                <a:solidFill>
                  <a:schemeClr val="accent1">
                    <a:lumMod val="75000"/>
                  </a:schemeClr>
                </a:solidFill>
                <a:latin typeface="Calibri" panose="020F0502020204030204" pitchFamily="34" charset="0"/>
                <a:cs typeface="Calibri" panose="020F0502020204030204" pitchFamily="34" charset="0"/>
              </a:rPr>
              <a:t>+D</a:t>
            </a:r>
          </a:p>
          <a:p>
            <a:pPr lvl="8" indent="0" algn="just" rtl="0" latinLnBrk="1" hangingPunct="0"/>
            <a:endParaRPr lang="en-US" sz="2400" dirty="0" smtClean="0">
              <a:latin typeface="Calibri" panose="020F0502020204030204" pitchFamily="34" charset="0"/>
              <a:cs typeface="Calibri" panose="020F0502020204030204" pitchFamily="34" charset="0"/>
            </a:endParaRPr>
          </a:p>
          <a:p>
            <a:pPr marL="0" marR="0" indent="0" algn="just"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248" name="TextBox 247"/>
          <p:cNvSpPr txBox="1"/>
          <p:nvPr/>
        </p:nvSpPr>
        <p:spPr>
          <a:xfrm>
            <a:off x="3100461" y="9355523"/>
            <a:ext cx="12084836"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Fig</a:t>
            </a:r>
            <a:r>
              <a:rPr kumimoji="0" lang="en-US" sz="2000" b="0" i="0" u="none" strike="noStrike" cap="none" spc="0" normalizeH="0" dirty="0" smtClean="0">
                <a:ln>
                  <a:noFill/>
                </a:ln>
                <a:solidFill>
                  <a:srgbClr val="000000"/>
                </a:solidFill>
                <a:effectLst/>
                <a:uFillTx/>
                <a:latin typeface="Calibri" panose="020F0502020204030204" pitchFamily="34" charset="0"/>
                <a:cs typeface="Calibri" panose="020F0502020204030204" pitchFamily="34" charset="0"/>
                <a:sym typeface="Helvetica Light"/>
              </a:rPr>
              <a:t> .15: Four different possible rotation of the Z-marker</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6256663"/>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Testing</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pic>
        <p:nvPicPr>
          <p:cNvPr id="2" name="Picture 1"/>
          <p:cNvPicPr>
            <a:picLocks noChangeAspect="1"/>
          </p:cNvPicPr>
          <p:nvPr/>
        </p:nvPicPr>
        <p:blipFill rotWithShape="1">
          <a:blip r:embed="rId3"/>
          <a:srcRect l="7386" t="18500" r="16241" b="11609"/>
          <a:stretch/>
        </p:blipFill>
        <p:spPr>
          <a:xfrm>
            <a:off x="1169384" y="3004592"/>
            <a:ext cx="10663705" cy="54864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76467" y="2428528"/>
            <a:ext cx="6583680" cy="4937760"/>
          </a:xfrm>
          <a:prstGeom prst="rect">
            <a:avLst/>
          </a:prstGeom>
        </p:spPr>
      </p:pic>
    </p:spTree>
    <p:extLst>
      <p:ext uri="{BB962C8B-B14F-4D97-AF65-F5344CB8AC3E}">
        <p14:creationId xmlns:p14="http://schemas.microsoft.com/office/powerpoint/2010/main" val="1900639574"/>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170303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a:defRPr sz="1800"/>
            </a:pPr>
            <a:r>
              <a:rPr lang="en-US" sz="3200" b="1" dirty="0" smtClean="0">
                <a:latin typeface="Calibri" pitchFamily="34" charset="0"/>
              </a:rPr>
              <a:t>STEP 1: Z-frame </a:t>
            </a:r>
            <a:r>
              <a:rPr lang="en-US" sz="3200" b="1" dirty="0">
                <a:latin typeface="Calibri" pitchFamily="34" charset="0"/>
              </a:rPr>
              <a:t>marker positioning using an MR-compatible rotary </a:t>
            </a:r>
            <a:r>
              <a:rPr lang="en-US" sz="3200" b="1" dirty="0" smtClean="0">
                <a:latin typeface="Calibri" pitchFamily="34" charset="0"/>
              </a:rPr>
              <a:t>frame</a:t>
            </a:r>
          </a:p>
          <a:p>
            <a:pPr>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p:txBody>
      </p:sp>
      <p:pic>
        <p:nvPicPr>
          <p:cNvPr id="4" name="Picture 3"/>
          <p:cNvPicPr>
            <a:picLocks noChangeAspect="1"/>
          </p:cNvPicPr>
          <p:nvPr/>
        </p:nvPicPr>
        <p:blipFill rotWithShape="1">
          <a:blip r:embed="rId3"/>
          <a:srcRect l="34096" t="25391" r="31910" b="15548"/>
          <a:stretch/>
        </p:blipFill>
        <p:spPr>
          <a:xfrm>
            <a:off x="785501" y="2903269"/>
            <a:ext cx="5616624" cy="5486400"/>
          </a:xfrm>
          <a:prstGeom prst="rect">
            <a:avLst/>
          </a:prstGeom>
        </p:spPr>
      </p:pic>
      <p:sp>
        <p:nvSpPr>
          <p:cNvPr id="2" name="Rectangle 1"/>
          <p:cNvSpPr/>
          <p:nvPr/>
        </p:nvSpPr>
        <p:spPr>
          <a:xfrm>
            <a:off x="6646416" y="2850162"/>
            <a:ext cx="5544616" cy="5632311"/>
          </a:xfrm>
          <a:prstGeom prst="rect">
            <a:avLst/>
          </a:prstGeom>
        </p:spPr>
        <p:txBody>
          <a:bodyPr wrap="square">
            <a:spAutoFit/>
          </a:bodyPr>
          <a:lstStyle/>
          <a:p>
            <a:pPr marL="342900" lvl="8" indent="-342900" algn="just">
              <a:buSzPct val="75000"/>
              <a:buFont typeface="Arial" panose="020B0604020202020204" pitchFamily="34" charset="0"/>
              <a:buChar char="•"/>
              <a:defRPr sz="1800"/>
            </a:pPr>
            <a:r>
              <a:rPr lang="en-US" sz="2400" dirty="0">
                <a:latin typeface="Calibri" pitchFamily="34" charset="0"/>
              </a:rPr>
              <a:t>Rotation of the Z-frame around the x-axis</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marL="342900" lvl="8" indent="-342900" algn="just">
              <a:buSzPct val="75000"/>
              <a:buFont typeface="Arial" panose="020B0604020202020204" pitchFamily="34" charset="0"/>
              <a:buChar char="•"/>
              <a:defRPr sz="1800"/>
            </a:pPr>
            <a:r>
              <a:rPr lang="en-US" sz="2400" dirty="0" smtClean="0">
                <a:latin typeface="Calibri" pitchFamily="34" charset="0"/>
              </a:rPr>
              <a:t>Rotation </a:t>
            </a:r>
            <a:r>
              <a:rPr lang="en-US" sz="2400" dirty="0">
                <a:latin typeface="Calibri" pitchFamily="34" charset="0"/>
              </a:rPr>
              <a:t>of the Z-frame around the y-axis</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marL="342900" lvl="8" indent="-342900" algn="just">
              <a:buSzPct val="75000"/>
              <a:buFont typeface="Arial" panose="020B0604020202020204" pitchFamily="34" charset="0"/>
              <a:buChar char="•"/>
              <a:defRPr sz="1800"/>
            </a:pPr>
            <a:r>
              <a:rPr lang="en-US" sz="2400" dirty="0" smtClean="0">
                <a:latin typeface="Calibri" pitchFamily="34" charset="0"/>
              </a:rPr>
              <a:t>Rotation </a:t>
            </a:r>
            <a:r>
              <a:rPr lang="en-US" sz="2400" dirty="0">
                <a:latin typeface="Calibri" pitchFamily="34" charset="0"/>
              </a:rPr>
              <a:t>of the Z-frame around both the x- and y-axis with the same orientation</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marL="342900" lvl="8" indent="-342900" algn="just">
              <a:buSzPct val="75000"/>
              <a:buFont typeface="Arial" panose="020B0604020202020204" pitchFamily="34" charset="0"/>
              <a:buChar char="•"/>
              <a:defRPr sz="1800"/>
            </a:pPr>
            <a:r>
              <a:rPr lang="en-US" sz="2400" dirty="0" smtClean="0">
                <a:latin typeface="Calibri" pitchFamily="34" charset="0"/>
              </a:rPr>
              <a:t>Rotation </a:t>
            </a:r>
            <a:r>
              <a:rPr lang="en-US" sz="2400" dirty="0">
                <a:latin typeface="Calibri" pitchFamily="34" charset="0"/>
              </a:rPr>
              <a:t>of the Z-frame around both the x- and y-axis with the opposite orientation</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marL="342900" lvl="8" indent="-342900" algn="just">
              <a:buSzPct val="75000"/>
              <a:buFont typeface="Arial" panose="020B0604020202020204" pitchFamily="34" charset="0"/>
              <a:buChar char="•"/>
              <a:defRPr sz="1800"/>
            </a:pPr>
            <a:r>
              <a:rPr lang="en-US" sz="2400" dirty="0" smtClean="0">
                <a:latin typeface="Calibri" pitchFamily="34" charset="0"/>
              </a:rPr>
              <a:t>Rotation </a:t>
            </a:r>
            <a:r>
              <a:rPr lang="en-US" sz="2400" dirty="0">
                <a:latin typeface="Calibri" pitchFamily="34" charset="0"/>
              </a:rPr>
              <a:t>of the Z-frame around both the x- and y-axis with the random angles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19200"/>
            <a:ext cx="13004800" cy="7315200"/>
          </a:xfrm>
          <a:prstGeom prst="rect">
            <a:avLst/>
          </a:prstGeom>
        </p:spPr>
      </p:pic>
    </p:spTree>
    <p:extLst>
      <p:ext uri="{BB962C8B-B14F-4D97-AF65-F5344CB8AC3E}">
        <p14:creationId xmlns:p14="http://schemas.microsoft.com/office/powerpoint/2010/main" val="136200771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81102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Passive tracking Z-frame marker</a:t>
            </a: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indent="-342900" algn="just">
              <a:buSzPct val="75000"/>
              <a:buFont typeface="Arial" panose="020B0604020202020204" pitchFamily="34" charset="0"/>
              <a:buChar char="•"/>
              <a:defRPr sz="1800"/>
            </a:pPr>
            <a:r>
              <a:rPr lang="en-US" sz="2400" dirty="0" smtClean="0">
                <a:latin typeface="Calibri" panose="020F0502020204030204" pitchFamily="34" charset="0"/>
                <a:ea typeface="Helvetica Neue"/>
                <a:cs typeface="Calibri" panose="020F0502020204030204" pitchFamily="34" charset="0"/>
                <a:sym typeface="Helvetica Neue"/>
              </a:rPr>
              <a:t>Internal cylindrical tunnel structure with 45°-orientation at three sides</a:t>
            </a:r>
          </a:p>
          <a:p>
            <a:pPr lvl="0" algn="just">
              <a:buSzPct val="75000"/>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indent="-342900" algn="just">
              <a:buSzPct val="75000"/>
              <a:buFont typeface="Arial" panose="020B0604020202020204" pitchFamily="34" charset="0"/>
              <a:buChar char="•"/>
              <a:defRPr sz="1800"/>
            </a:pPr>
            <a:r>
              <a:rPr lang="en-US" sz="2400" dirty="0">
                <a:latin typeface="Calibri" pitchFamily="34" charset="0"/>
              </a:rPr>
              <a:t>F</a:t>
            </a:r>
            <a:r>
              <a:rPr lang="en-US" sz="2400" dirty="0" smtClean="0">
                <a:latin typeface="Calibri" pitchFamily="34" charset="0"/>
              </a:rPr>
              <a:t>ull </a:t>
            </a:r>
            <a:r>
              <a:rPr lang="en-US" sz="2400" dirty="0">
                <a:latin typeface="Calibri" pitchFamily="34" charset="0"/>
              </a:rPr>
              <a:t>six degree-of-freedom </a:t>
            </a:r>
            <a:r>
              <a:rPr lang="en-US" sz="2400" dirty="0" smtClean="0">
                <a:latin typeface="Calibri" pitchFamily="34" charset="0"/>
              </a:rPr>
              <a:t>estimation </a:t>
            </a:r>
            <a:r>
              <a:rPr lang="en-US" sz="2400" dirty="0">
                <a:latin typeface="Calibri" pitchFamily="34" charset="0"/>
              </a:rPr>
              <a:t>of a device’s </a:t>
            </a:r>
            <a:r>
              <a:rPr lang="en-US" sz="2400" dirty="0" smtClean="0">
                <a:latin typeface="Calibri" pitchFamily="34" charset="0"/>
              </a:rPr>
              <a:t>pose in MRI </a:t>
            </a:r>
            <a:r>
              <a:rPr lang="en-US" sz="2400" dirty="0">
                <a:latin typeface="Calibri" pitchFamily="34" charset="0"/>
              </a:rPr>
              <a:t>coordinates using </a:t>
            </a:r>
            <a:r>
              <a:rPr lang="en-US" sz="2400" dirty="0" smtClean="0">
                <a:latin typeface="Calibri" pitchFamily="34" charset="0"/>
              </a:rPr>
              <a:t>a </a:t>
            </a:r>
            <a:r>
              <a:rPr lang="en-US" sz="2400" dirty="0">
                <a:latin typeface="Calibri" pitchFamily="34" charset="0"/>
              </a:rPr>
              <a:t>single image slice of the </a:t>
            </a:r>
            <a:r>
              <a:rPr lang="en-US" sz="2400" dirty="0" smtClean="0">
                <a:latin typeface="Calibri" pitchFamily="34" charset="0"/>
              </a:rPr>
              <a:t>frame</a:t>
            </a:r>
            <a:endParaRPr lang="en-US" sz="2400" dirty="0">
              <a:latin typeface="Calibri" pitchFamily="34" charset="0"/>
            </a:endParaRPr>
          </a:p>
        </p:txBody>
      </p:sp>
      <p:pic>
        <p:nvPicPr>
          <p:cNvPr id="19" name="Picture 18"/>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rcRect t="7030" b="3024"/>
          <a:stretch/>
        </p:blipFill>
        <p:spPr>
          <a:xfrm>
            <a:off x="5069721" y="5242732"/>
            <a:ext cx="3016855" cy="4114800"/>
          </a:xfrm>
          <a:prstGeom prst="rect">
            <a:avLst/>
          </a:prstGeom>
        </p:spPr>
      </p:pic>
      <p:pic>
        <p:nvPicPr>
          <p:cNvPr id="5" name="Media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60570" y="5280481"/>
            <a:ext cx="4362308" cy="4297680"/>
          </a:xfrm>
          <a:prstGeom prst="rect">
            <a:avLst/>
          </a:prstGeom>
        </p:spPr>
      </p:pic>
      <p:grpSp>
        <p:nvGrpSpPr>
          <p:cNvPr id="7" name="Group 6"/>
          <p:cNvGrpSpPr/>
          <p:nvPr/>
        </p:nvGrpSpPr>
        <p:grpSpPr>
          <a:xfrm>
            <a:off x="8302600" y="5222298"/>
            <a:ext cx="4484018" cy="4135234"/>
            <a:chOff x="8302600" y="5222298"/>
            <a:chExt cx="4484018" cy="4135234"/>
          </a:xfrm>
        </p:grpSpPr>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l="11018" t="31410" r="60425" b="31764"/>
            <a:stretch/>
          </p:blipFill>
          <p:spPr>
            <a:xfrm rot="5400000">
              <a:off x="8409015" y="5115883"/>
              <a:ext cx="4114800" cy="4327630"/>
            </a:xfrm>
            <a:prstGeom prst="rect">
              <a:avLst/>
            </a:prstGeom>
          </p:spPr>
        </p:pic>
        <p:sp>
          <p:nvSpPr>
            <p:cNvPr id="20" name="TextBox 19"/>
            <p:cNvSpPr txBox="1"/>
            <p:nvPr/>
          </p:nvSpPr>
          <p:spPr>
            <a:xfrm>
              <a:off x="8333419" y="7420329"/>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1" name="TextBox 20"/>
            <p:cNvSpPr txBox="1"/>
            <p:nvPr/>
          </p:nvSpPr>
          <p:spPr>
            <a:xfrm>
              <a:off x="8418399" y="830851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2" name="TextBox 21"/>
            <p:cNvSpPr txBox="1"/>
            <p:nvPr/>
          </p:nvSpPr>
          <p:spPr>
            <a:xfrm>
              <a:off x="8333419" y="606022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23" name="TextBox 22"/>
            <p:cNvSpPr txBox="1"/>
            <p:nvPr/>
          </p:nvSpPr>
          <p:spPr>
            <a:xfrm>
              <a:off x="10003225" y="888560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2" name="TextBox 31"/>
            <p:cNvSpPr txBox="1"/>
            <p:nvPr/>
          </p:nvSpPr>
          <p:spPr>
            <a:xfrm>
              <a:off x="11860238" y="70689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3" name="TextBox 32"/>
            <p:cNvSpPr txBox="1"/>
            <p:nvPr/>
          </p:nvSpPr>
          <p:spPr>
            <a:xfrm>
              <a:off x="11782044" y="8203033"/>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4" name="TextBox 33"/>
            <p:cNvSpPr txBox="1"/>
            <p:nvPr/>
          </p:nvSpPr>
          <p:spPr>
            <a:xfrm>
              <a:off x="11782044" y="59652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grpSp>
      <p:grpSp>
        <p:nvGrpSpPr>
          <p:cNvPr id="35" name="Group 34"/>
          <p:cNvGrpSpPr/>
          <p:nvPr/>
        </p:nvGrpSpPr>
        <p:grpSpPr>
          <a:xfrm>
            <a:off x="832218" y="2235578"/>
            <a:ext cx="10197623" cy="4513616"/>
            <a:chOff x="8333419" y="5965268"/>
            <a:chExt cx="10197623" cy="4513616"/>
          </a:xfrm>
        </p:grpSpPr>
        <p:pic>
          <p:nvPicPr>
            <p:cNvPr id="36" name="Picture 35"/>
            <p:cNvPicPr>
              <a:picLocks noChangeAspect="1"/>
            </p:cNvPicPr>
            <p:nvPr/>
          </p:nvPicPr>
          <p:blipFill rotWithShape="1">
            <a:blip r:embed="rId8">
              <a:extLst>
                <a:ext uri="{28A0092B-C50C-407E-A947-70E740481C1C}">
                  <a14:useLocalDpi xmlns:a14="http://schemas.microsoft.com/office/drawing/2010/main" val="0"/>
                </a:ext>
              </a:extLst>
            </a:blip>
            <a:srcRect l="16318" t="52088" r="79823" b="42769"/>
            <a:stretch/>
          </p:blipFill>
          <p:spPr>
            <a:xfrm rot="5400000">
              <a:off x="17794378" y="9742219"/>
              <a:ext cx="706080" cy="767249"/>
            </a:xfrm>
            <a:prstGeom prst="rect">
              <a:avLst/>
            </a:prstGeom>
          </p:spPr>
        </p:pic>
        <p:sp>
          <p:nvSpPr>
            <p:cNvPr id="38" name="TextBox 37"/>
            <p:cNvSpPr txBox="1"/>
            <p:nvPr/>
          </p:nvSpPr>
          <p:spPr>
            <a:xfrm>
              <a:off x="8418399" y="830851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39" name="TextBox 38"/>
            <p:cNvSpPr txBox="1"/>
            <p:nvPr/>
          </p:nvSpPr>
          <p:spPr>
            <a:xfrm>
              <a:off x="8333419" y="6060222"/>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42" name="TextBox 41"/>
            <p:cNvSpPr txBox="1"/>
            <p:nvPr/>
          </p:nvSpPr>
          <p:spPr>
            <a:xfrm>
              <a:off x="11782044" y="8203033"/>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43" name="TextBox 42"/>
            <p:cNvSpPr txBox="1"/>
            <p:nvPr/>
          </p:nvSpPr>
          <p:spPr>
            <a:xfrm>
              <a:off x="11782044" y="596526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grpSp>
      <p:sp>
        <p:nvSpPr>
          <p:cNvPr id="2" name="Rectangle 1"/>
          <p:cNvSpPr/>
          <p:nvPr/>
        </p:nvSpPr>
        <p:spPr>
          <a:xfrm>
            <a:off x="345483" y="5046604"/>
            <a:ext cx="7870720" cy="4702854"/>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16" name="Gruppieren 12"/>
          <p:cNvGrpSpPr/>
          <p:nvPr/>
        </p:nvGrpSpPr>
        <p:grpSpPr>
          <a:xfrm>
            <a:off x="1513982" y="5303312"/>
            <a:ext cx="5938306" cy="3703467"/>
            <a:chOff x="1137797" y="3924699"/>
            <a:chExt cx="5682111" cy="3335984"/>
          </a:xfrm>
        </p:grpSpPr>
        <p:pic>
          <p:nvPicPr>
            <p:cNvPr id="17" name="Grafik 8"/>
            <p:cNvPicPr>
              <a:picLocks noChangeAspect="1"/>
            </p:cNvPicPr>
            <p:nvPr/>
          </p:nvPicPr>
          <p:blipFill rotWithShape="1">
            <a:blip r:embed="rId9"/>
            <a:srcRect t="78261" r="49070"/>
            <a:stretch/>
          </p:blipFill>
          <p:spPr>
            <a:xfrm>
              <a:off x="1970822" y="6152906"/>
              <a:ext cx="3943920" cy="1107777"/>
            </a:xfrm>
            <a:prstGeom prst="rect">
              <a:avLst/>
            </a:prstGeom>
          </p:spPr>
        </p:pic>
        <p:pic>
          <p:nvPicPr>
            <p:cNvPr id="18" name="Grafik 11"/>
            <p:cNvPicPr>
              <a:picLocks noChangeAspect="1"/>
            </p:cNvPicPr>
            <p:nvPr/>
          </p:nvPicPr>
          <p:blipFill rotWithShape="1">
            <a:blip r:embed="rId9"/>
            <a:srcRect t="2194" r="1906" b="54357"/>
            <a:stretch/>
          </p:blipFill>
          <p:spPr>
            <a:xfrm>
              <a:off x="1137797" y="3924699"/>
              <a:ext cx="5682111" cy="1656184"/>
            </a:xfrm>
            <a:prstGeom prst="rect">
              <a:avLst/>
            </a:prstGeom>
          </p:spPr>
        </p:pic>
      </p:grpSp>
    </p:spTree>
    <p:extLst>
      <p:ext uri="{BB962C8B-B14F-4D97-AF65-F5344CB8AC3E}">
        <p14:creationId xmlns:p14="http://schemas.microsoft.com/office/powerpoint/2010/main" val="16170242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257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23310" t="29308" r="46816" b="32874"/>
          <a:stretch/>
        </p:blipFill>
        <p:spPr>
          <a:xfrm rot="16200000">
            <a:off x="9374353" y="5917617"/>
            <a:ext cx="3074764" cy="3200400"/>
          </a:xfrm>
          <a:prstGeom prst="rect">
            <a:avLst/>
          </a:prstGeom>
        </p:spPr>
      </p:pic>
      <p:sp>
        <p:nvSpPr>
          <p:cNvPr id="11" name="Shape 36"/>
          <p:cNvSpPr/>
          <p:nvPr/>
        </p:nvSpPr>
        <p:spPr>
          <a:xfrm>
            <a:off x="215856" y="1492424"/>
            <a:ext cx="12570762" cy="502701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Z-frame physical structures</a:t>
            </a:r>
          </a:p>
          <a:p>
            <a:pPr lvl="0" algn="just">
              <a:buSzPct val="75000"/>
              <a:defRPr sz="1800"/>
            </a:pPr>
            <a:endParaRPr lang="en-US" sz="2400" dirty="0" smtClean="0">
              <a:latin typeface="Calibri" pitchFamily="34" charset="0"/>
            </a:endParaRPr>
          </a:p>
          <a:p>
            <a:pPr lvl="6" indent="0" algn="just">
              <a:buSzPct val="75000"/>
              <a:defRPr sz="1800"/>
            </a:pPr>
            <a:r>
              <a:rPr lang="en-US" sz="2400" b="1" dirty="0" smtClean="0">
                <a:latin typeface="Calibri" pitchFamily="34" charset="0"/>
              </a:rPr>
              <a:t>New features: </a:t>
            </a:r>
          </a:p>
          <a:p>
            <a:pPr lvl="6" indent="0" algn="just">
              <a:buSzPct val="75000"/>
              <a:defRPr sz="1800"/>
            </a:pPr>
            <a:endParaRPr lang="en-US" sz="2400" b="1" dirty="0" smtClean="0">
              <a:latin typeface="Calibri" pitchFamily="34" charset="0"/>
            </a:endParaRPr>
          </a:p>
          <a:p>
            <a:pPr lvl="6" indent="0" algn="just">
              <a:buSzPct val="75000"/>
              <a:defRPr sz="1800"/>
            </a:pPr>
            <a:endParaRPr lang="en-US" sz="2400" b="1" dirty="0" smtClean="0">
              <a:latin typeface="Calibri" pitchFamily="34" charset="0"/>
            </a:endParaRPr>
          </a:p>
          <a:p>
            <a:pPr lvl="6" indent="0" algn="just">
              <a:lnSpc>
                <a:spcPct val="150000"/>
              </a:lnSpc>
              <a:buSzPct val="75000"/>
              <a:defRPr sz="1800"/>
            </a:pPr>
            <a:r>
              <a:rPr lang="en-US" sz="2400" b="1" dirty="0">
                <a:latin typeface="Calibri" pitchFamily="34" charset="0"/>
              </a:rPr>
              <a:t>	</a:t>
            </a:r>
            <a:r>
              <a:rPr lang="en-US" sz="2400" dirty="0" smtClean="0">
                <a:solidFill>
                  <a:schemeClr val="bg1">
                    <a:lumMod val="65000"/>
                  </a:schemeClr>
                </a:solidFill>
                <a:latin typeface="Calibri" pitchFamily="34" charset="0"/>
              </a:rPr>
              <a:t>Square-shaped tunnel structure</a:t>
            </a:r>
          </a:p>
          <a:p>
            <a:pPr lvl="6" indent="0" algn="just">
              <a:lnSpc>
                <a:spcPct val="150000"/>
              </a:lnSpc>
              <a:buSzPct val="75000"/>
              <a:defRPr sz="1800"/>
            </a:pPr>
            <a:r>
              <a:rPr lang="en-US" sz="2400" dirty="0">
                <a:latin typeface="Calibri" pitchFamily="34" charset="0"/>
              </a:rPr>
              <a:t>	</a:t>
            </a:r>
            <a:r>
              <a:rPr lang="en-US" sz="2400" dirty="0" smtClean="0">
                <a:solidFill>
                  <a:schemeClr val="bg1">
                    <a:lumMod val="65000"/>
                  </a:schemeClr>
                </a:solidFill>
                <a:latin typeface="Calibri" pitchFamily="34" charset="0"/>
              </a:rPr>
              <a:t>Z-axis </a:t>
            </a:r>
            <a:r>
              <a:rPr lang="en-US" sz="2400" dirty="0">
                <a:solidFill>
                  <a:schemeClr val="bg1">
                    <a:lumMod val="65000"/>
                  </a:schemeClr>
                </a:solidFill>
                <a:latin typeface="Calibri" pitchFamily="34" charset="0"/>
              </a:rPr>
              <a:t>indication </a:t>
            </a:r>
            <a:r>
              <a:rPr lang="en-US" sz="2400" dirty="0" smtClean="0">
                <a:solidFill>
                  <a:schemeClr val="bg1">
                    <a:lumMod val="65000"/>
                  </a:schemeClr>
                </a:solidFill>
                <a:latin typeface="Calibri" pitchFamily="34" charset="0"/>
              </a:rPr>
              <a:t>triangle</a:t>
            </a:r>
            <a:endParaRPr lang="en-US" sz="2400" dirty="0">
              <a:solidFill>
                <a:schemeClr val="bg1">
                  <a:lumMod val="65000"/>
                </a:schemeClr>
              </a:solidFill>
              <a:latin typeface="Calibri" pitchFamily="34" charset="0"/>
            </a:endParaRPr>
          </a:p>
          <a:p>
            <a:pPr lvl="6" indent="0" algn="just">
              <a:lnSpc>
                <a:spcPct val="150000"/>
              </a:lnSpc>
              <a:buSzPct val="75000"/>
              <a:defRPr sz="1800"/>
            </a:pPr>
            <a:r>
              <a:rPr lang="en-US" sz="2400" dirty="0" smtClean="0">
                <a:solidFill>
                  <a:schemeClr val="bg1">
                    <a:lumMod val="65000"/>
                  </a:schemeClr>
                </a:solidFill>
                <a:latin typeface="Calibri" pitchFamily="34" charset="0"/>
              </a:rPr>
              <a:t>	Center pointing triangles</a:t>
            </a:r>
          </a:p>
          <a:p>
            <a:pPr lvl="6" indent="0" algn="just">
              <a:lnSpc>
                <a:spcPct val="150000"/>
              </a:lnSpc>
              <a:buSzPct val="75000"/>
              <a:defRPr sz="1800"/>
            </a:pPr>
            <a:r>
              <a:rPr lang="en-US" sz="2400" dirty="0">
                <a:latin typeface="Calibri" pitchFamily="34" charset="0"/>
              </a:rPr>
              <a:t>	</a:t>
            </a:r>
            <a:endParaRPr lang="en-US" sz="2400" b="1" dirty="0" smtClean="0">
              <a:latin typeface="Calibri" pitchFamily="34" charset="0"/>
            </a:endParaRPr>
          </a:p>
          <a:p>
            <a:pPr marL="444500" lvl="0" indent="-444500" algn="just">
              <a:buSzPct val="75000"/>
              <a:buFont typeface="Arial" panose="020B0604020202020204" pitchFamily="34" charset="0"/>
              <a:buChar char="•"/>
              <a:defRPr sz="1800"/>
            </a:pPr>
            <a:endParaRPr lang="en-US" sz="2400" b="1" dirty="0" smtClean="0">
              <a:latin typeface="Calibri" pitchFamily="34" charset="0"/>
            </a:endParaRPr>
          </a:p>
          <a:p>
            <a:pPr lvl="6" indent="0" algn="just">
              <a:buSzPct val="75000"/>
              <a:defRPr sz="1800"/>
            </a:pPr>
            <a:r>
              <a:rPr lang="en-US" sz="2400" dirty="0">
                <a:latin typeface="Calibri" pitchFamily="34" charset="0"/>
              </a:rPr>
              <a:t>	</a:t>
            </a: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
        <p:nvSpPr>
          <p:cNvPr id="7" name="TextBox 6"/>
          <p:cNvSpPr txBox="1"/>
          <p:nvPr/>
        </p:nvSpPr>
        <p:spPr>
          <a:xfrm>
            <a:off x="267975" y="9055199"/>
            <a:ext cx="460851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000" dirty="0" smtClean="0">
                <a:solidFill>
                  <a:srgbClr val="000000"/>
                </a:solidFill>
                <a:latin typeface="Calibri" panose="020F0502020204030204" pitchFamily="34" charset="0"/>
                <a:cs typeface="Calibri" panose="020F0502020204030204" pitchFamily="34" charset="0"/>
              </a:rPr>
              <a:t>Top view of the marker</a:t>
            </a:r>
          </a:p>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Z= +10 mm</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8" name="TextBox 7"/>
          <p:cNvSpPr txBox="1"/>
          <p:nvPr/>
        </p:nvSpPr>
        <p:spPr>
          <a:xfrm>
            <a:off x="4778974" y="9055199"/>
            <a:ext cx="460851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000" dirty="0" smtClean="0">
                <a:solidFill>
                  <a:srgbClr val="000000"/>
                </a:solidFill>
                <a:latin typeface="Calibri" panose="020F0502020204030204" pitchFamily="34" charset="0"/>
                <a:cs typeface="Calibri" panose="020F0502020204030204" pitchFamily="34" charset="0"/>
              </a:rPr>
              <a:t>Bottom view of the marker</a:t>
            </a:r>
          </a:p>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Z= -10 mm</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grpSp>
        <p:nvGrpSpPr>
          <p:cNvPr id="30" name="Group 29"/>
          <p:cNvGrpSpPr/>
          <p:nvPr/>
        </p:nvGrpSpPr>
        <p:grpSpPr>
          <a:xfrm>
            <a:off x="4876487" y="5668888"/>
            <a:ext cx="4023360" cy="3452638"/>
            <a:chOff x="8784736" y="4780021"/>
            <a:chExt cx="4220064" cy="3584733"/>
          </a:xfrm>
        </p:grpSpPr>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ackgroundRemoval t="151" b="99247" l="438" r="99562"/>
                      </a14:imgEffect>
                      <a14:imgEffect>
                        <a14:saturation sat="33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101237" y="4927363"/>
              <a:ext cx="3546103" cy="3437391"/>
            </a:xfrm>
            <a:prstGeom prst="rect">
              <a:avLst/>
            </a:prstGeom>
          </p:spPr>
        </p:pic>
        <p:sp>
          <p:nvSpPr>
            <p:cNvPr id="10" name="TextBox 9"/>
            <p:cNvSpPr txBox="1"/>
            <p:nvPr/>
          </p:nvSpPr>
          <p:spPr>
            <a:xfrm>
              <a:off x="8833249" y="7528214"/>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P1</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8" name="TextBox 17"/>
            <p:cNvSpPr txBox="1"/>
            <p:nvPr/>
          </p:nvSpPr>
          <p:spPr>
            <a:xfrm>
              <a:off x="12091737" y="7004881"/>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P6</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9" name="TextBox 18"/>
            <p:cNvSpPr txBox="1"/>
            <p:nvPr/>
          </p:nvSpPr>
          <p:spPr>
            <a:xfrm>
              <a:off x="12062085" y="5301126"/>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P5</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20" name="TextBox 19"/>
            <p:cNvSpPr txBox="1"/>
            <p:nvPr/>
          </p:nvSpPr>
          <p:spPr>
            <a:xfrm>
              <a:off x="11011934" y="4780021"/>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P4</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21" name="TextBox 20"/>
            <p:cNvSpPr txBox="1"/>
            <p:nvPr/>
          </p:nvSpPr>
          <p:spPr>
            <a:xfrm>
              <a:off x="8784736" y="5319754"/>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P3</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22" name="TextBox 21"/>
            <p:cNvSpPr txBox="1"/>
            <p:nvPr/>
          </p:nvSpPr>
          <p:spPr>
            <a:xfrm>
              <a:off x="8814430" y="5879499"/>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000" dirty="0" smtClean="0">
                  <a:solidFill>
                    <a:schemeClr val="accent1">
                      <a:lumMod val="50000"/>
                    </a:schemeClr>
                  </a:solidFill>
                </a:rPr>
                <a:t>P2</a:t>
              </a:r>
              <a:endParaRPr kumimoji="0" lang="en-US" sz="2000" b="0" i="0" u="none" strike="noStrike" cap="none" spc="0" normalizeH="0" baseline="0" dirty="0">
                <a:ln>
                  <a:noFill/>
                </a:ln>
                <a:solidFill>
                  <a:schemeClr val="accent1">
                    <a:lumMod val="50000"/>
                  </a:schemeClr>
                </a:solidFill>
                <a:effectLst/>
                <a:uFillTx/>
                <a:sym typeface="Helvetica Light"/>
              </a:endParaRPr>
            </a:p>
          </p:txBody>
        </p:sp>
        <p:sp>
          <p:nvSpPr>
            <p:cNvPr id="23" name="TextBox 22"/>
            <p:cNvSpPr txBox="1"/>
            <p:nvPr/>
          </p:nvSpPr>
          <p:spPr>
            <a:xfrm>
              <a:off x="12091736" y="7491508"/>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P7</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grpSp>
      <p:grpSp>
        <p:nvGrpSpPr>
          <p:cNvPr id="29" name="Group 28"/>
          <p:cNvGrpSpPr/>
          <p:nvPr/>
        </p:nvGrpSpPr>
        <p:grpSpPr>
          <a:xfrm>
            <a:off x="550228" y="5672634"/>
            <a:ext cx="4023360" cy="3452638"/>
            <a:chOff x="4931395" y="4780021"/>
            <a:chExt cx="4241021" cy="3584734"/>
          </a:xfrm>
        </p:grpSpPr>
        <p:pic>
          <p:nvPicPr>
            <p:cNvPr id="2" name="Picture 1"/>
            <p:cNvPicPr>
              <a:picLocks noChangeAspect="1"/>
            </p:cNvPicPr>
            <p:nvPr/>
          </p:nvPicPr>
          <p:blipFill>
            <a:blip r:embed="rId6">
              <a:extLst>
                <a:ext uri="{BEBA8EAE-BF5A-486C-A8C5-ECC9F3942E4B}">
                  <a14:imgProps xmlns:a14="http://schemas.microsoft.com/office/drawing/2010/main">
                    <a14:imgLayer r:embed="rId7">
                      <a14:imgEffect>
                        <a14:backgroundRemoval t="0" b="98752" l="0" r="99583"/>
                      </a14:imgEffect>
                      <a14:imgEffect>
                        <a14:saturation sat="33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333479" y="4943258"/>
              <a:ext cx="3412006" cy="3421497"/>
            </a:xfrm>
            <a:prstGeom prst="rect">
              <a:avLst/>
            </a:prstGeom>
          </p:spPr>
        </p:pic>
        <p:sp>
          <p:nvSpPr>
            <p:cNvPr id="6" name="TextBox 5"/>
            <p:cNvSpPr txBox="1"/>
            <p:nvPr/>
          </p:nvSpPr>
          <p:spPr>
            <a:xfrm>
              <a:off x="8259353" y="7510343"/>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P1</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2" name="TextBox 11"/>
            <p:cNvSpPr txBox="1"/>
            <p:nvPr/>
          </p:nvSpPr>
          <p:spPr>
            <a:xfrm>
              <a:off x="4942417" y="5919165"/>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P6</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3" name="TextBox 12"/>
            <p:cNvSpPr txBox="1"/>
            <p:nvPr/>
          </p:nvSpPr>
          <p:spPr>
            <a:xfrm>
              <a:off x="4931395" y="5308666"/>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P5</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4" name="TextBox 13"/>
            <p:cNvSpPr txBox="1"/>
            <p:nvPr/>
          </p:nvSpPr>
          <p:spPr>
            <a:xfrm>
              <a:off x="7206165" y="4780021"/>
              <a:ext cx="913063" cy="4260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P4</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5" name="TextBox 14"/>
            <p:cNvSpPr txBox="1"/>
            <p:nvPr/>
          </p:nvSpPr>
          <p:spPr>
            <a:xfrm>
              <a:off x="8234506" y="5301127"/>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P3</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6" name="TextBox 15"/>
            <p:cNvSpPr txBox="1"/>
            <p:nvPr/>
          </p:nvSpPr>
          <p:spPr>
            <a:xfrm>
              <a:off x="8246540" y="6960246"/>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P2</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17" name="TextBox 16"/>
            <p:cNvSpPr txBox="1"/>
            <p:nvPr/>
          </p:nvSpPr>
          <p:spPr>
            <a:xfrm>
              <a:off x="4959849" y="7528214"/>
              <a:ext cx="913063" cy="4260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1">
                      <a:lumMod val="50000"/>
                    </a:schemeClr>
                  </a:solidFill>
                  <a:effectLst/>
                  <a:uFillTx/>
                  <a:latin typeface="+mn-lt"/>
                  <a:ea typeface="+mn-ea"/>
                  <a:cs typeface="+mn-cs"/>
                  <a:sym typeface="Helvetica Light"/>
                </a:rPr>
                <a:t>P7</a:t>
              </a:r>
              <a:endParaRPr kumimoji="0" lang="en-US" sz="2000" b="0" i="0" u="none" strike="noStrike" cap="none" spc="0" normalizeH="0" baseline="0" dirty="0">
                <a:ln>
                  <a:noFill/>
                </a:ln>
                <a:solidFill>
                  <a:schemeClr val="accent1">
                    <a:lumMod val="50000"/>
                  </a:schemeClr>
                </a:solidFill>
                <a:effectLst/>
                <a:uFillTx/>
                <a:latin typeface="+mn-lt"/>
                <a:ea typeface="+mn-ea"/>
                <a:cs typeface="+mn-cs"/>
                <a:sym typeface="Helvetica Light"/>
              </a:endParaRPr>
            </a:p>
          </p:txBody>
        </p:sp>
        <p:sp>
          <p:nvSpPr>
            <p:cNvPr id="25" name="Rounded Rectangle 24"/>
            <p:cNvSpPr/>
            <p:nvPr/>
          </p:nvSpPr>
          <p:spPr>
            <a:xfrm>
              <a:off x="7020581" y="7574240"/>
              <a:ext cx="365760" cy="182880"/>
            </a:xfrm>
            <a:prstGeom prst="roundRect">
              <a:avLst/>
            </a:prstGeom>
            <a:solidFill>
              <a:srgbClr val="004F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26" name="Rounded Rectangle 25"/>
          <p:cNvSpPr/>
          <p:nvPr/>
        </p:nvSpPr>
        <p:spPr>
          <a:xfrm>
            <a:off x="6170644" y="8404844"/>
            <a:ext cx="731520" cy="182880"/>
          </a:xfrm>
          <a:prstGeom prst="roundRect">
            <a:avLst/>
          </a:prstGeom>
          <a:solidFill>
            <a:srgbClr val="014E0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24" name="Picture 23"/>
          <p:cNvPicPr>
            <a:picLocks noChangeAspect="1"/>
          </p:cNvPicPr>
          <p:nvPr/>
        </p:nvPicPr>
        <p:blipFill rotWithShape="1">
          <a:blip r:embed="rId8"/>
          <a:srcRect l="35756" t="33472" r="36573" b="22231"/>
          <a:stretch/>
        </p:blipFill>
        <p:spPr>
          <a:xfrm>
            <a:off x="-3474171" y="7170681"/>
            <a:ext cx="3190239" cy="2871216"/>
          </a:xfrm>
          <a:prstGeom prst="rect">
            <a:avLst/>
          </a:prstGeom>
        </p:spPr>
      </p:pic>
      <p:grpSp>
        <p:nvGrpSpPr>
          <p:cNvPr id="9" name="Group 8"/>
          <p:cNvGrpSpPr/>
          <p:nvPr/>
        </p:nvGrpSpPr>
        <p:grpSpPr>
          <a:xfrm>
            <a:off x="9182386" y="5974452"/>
            <a:ext cx="3521669" cy="2679557"/>
            <a:chOff x="8971520" y="2227518"/>
            <a:chExt cx="3521669" cy="2679557"/>
          </a:xfrm>
        </p:grpSpPr>
        <p:sp>
          <p:nvSpPr>
            <p:cNvPr id="44" name="TextBox 43"/>
            <p:cNvSpPr txBox="1"/>
            <p:nvPr/>
          </p:nvSpPr>
          <p:spPr>
            <a:xfrm>
              <a:off x="10080079" y="222751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P4</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48" name="TextBox 47"/>
            <p:cNvSpPr txBox="1"/>
            <p:nvPr/>
          </p:nvSpPr>
          <p:spPr>
            <a:xfrm>
              <a:off x="8971520" y="439840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P7</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49" name="TextBox 48"/>
            <p:cNvSpPr txBox="1"/>
            <p:nvPr/>
          </p:nvSpPr>
          <p:spPr>
            <a:xfrm>
              <a:off x="8971520" y="3530356"/>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P6</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51" name="TextBox 50"/>
            <p:cNvSpPr txBox="1"/>
            <p:nvPr/>
          </p:nvSpPr>
          <p:spPr>
            <a:xfrm>
              <a:off x="8984245" y="2656318"/>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P5</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52" name="TextBox 51"/>
            <p:cNvSpPr txBox="1"/>
            <p:nvPr/>
          </p:nvSpPr>
          <p:spPr>
            <a:xfrm>
              <a:off x="11566809" y="2624186"/>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P3</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53" name="TextBox 52"/>
            <p:cNvSpPr txBox="1"/>
            <p:nvPr/>
          </p:nvSpPr>
          <p:spPr>
            <a:xfrm>
              <a:off x="11566809" y="3345715"/>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P2</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sp>
          <p:nvSpPr>
            <p:cNvPr id="54" name="TextBox 53"/>
            <p:cNvSpPr txBox="1"/>
            <p:nvPr/>
          </p:nvSpPr>
          <p:spPr>
            <a:xfrm>
              <a:off x="11566809" y="4435151"/>
              <a:ext cx="926380"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bg1"/>
                  </a:solidFill>
                  <a:effectLst/>
                  <a:uFillTx/>
                  <a:latin typeface="Calibri" panose="020F0502020204030204" pitchFamily="34" charset="0"/>
                  <a:cs typeface="Calibri" panose="020F0502020204030204" pitchFamily="34" charset="0"/>
                  <a:sym typeface="Helvetica Light"/>
                </a:rPr>
                <a:t>P1</a:t>
              </a:r>
              <a:endParaRPr kumimoji="0" lang="en-US" sz="2400" b="0" i="0" u="none" strike="noStrike" cap="none" spc="0" normalizeH="0" baseline="0" dirty="0">
                <a:ln>
                  <a:noFill/>
                </a:ln>
                <a:solidFill>
                  <a:schemeClr val="bg1"/>
                </a:solidFill>
                <a:effectLst/>
                <a:uFillTx/>
                <a:latin typeface="Calibri" panose="020F0502020204030204" pitchFamily="34" charset="0"/>
                <a:cs typeface="Calibri" panose="020F0502020204030204" pitchFamily="34" charset="0"/>
                <a:sym typeface="Helvetica Light"/>
              </a:endParaRPr>
            </a:p>
          </p:txBody>
        </p:sp>
      </p:grpSp>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57991" y="2359657"/>
            <a:ext cx="3558468" cy="3200400"/>
          </a:xfrm>
          <a:prstGeom prst="rect">
            <a:avLst/>
          </a:prstGeom>
        </p:spPr>
      </p:pic>
      <p:pic>
        <p:nvPicPr>
          <p:cNvPr id="37" name="Picture 36"/>
          <p:cNvPicPr>
            <a:picLocks noChangeAspect="1"/>
          </p:cNvPicPr>
          <p:nvPr/>
        </p:nvPicPr>
        <p:blipFill rotWithShape="1">
          <a:blip r:embed="rId10"/>
          <a:srcRect l="28944" t="16629" r="41637" b="36219"/>
          <a:stretch/>
        </p:blipFill>
        <p:spPr>
          <a:xfrm>
            <a:off x="9340684" y="2573341"/>
            <a:ext cx="3145558" cy="2834640"/>
          </a:xfrm>
          <a:prstGeom prst="rect">
            <a:avLst/>
          </a:prstGeom>
        </p:spPr>
      </p:pic>
    </p:spTree>
    <p:extLst>
      <p:ext uri="{BB962C8B-B14F-4D97-AF65-F5344CB8AC3E}">
        <p14:creationId xmlns:p14="http://schemas.microsoft.com/office/powerpoint/2010/main" val="42265325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1">
                                            <p:txEl>
                                              <p:pRg st="5" end="5"/>
                                            </p:txEl>
                                          </p:spTgt>
                                        </p:tgtEl>
                                        <p:attrNameLst>
                                          <p:attrName>style.color</p:attrName>
                                        </p:attrNameLst>
                                      </p:cBhvr>
                                      <p:to>
                                        <a:srgbClr val="00000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2000" fill="hold"/>
                                        <p:tgtEl>
                                          <p:spTgt spid="11">
                                            <p:txEl>
                                              <p:pRg st="6" end="6"/>
                                            </p:txEl>
                                          </p:spTgt>
                                        </p:tgtEl>
                                        <p:attrNameLst>
                                          <p:attrName>style.color</p:attrName>
                                        </p:attrNameLst>
                                      </p:cBhvr>
                                      <p:to>
                                        <a:srgbClr val="000000"/>
                                      </p:to>
                                    </p:animClr>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11">
                                            <p:txEl>
                                              <p:pRg st="7" end="7"/>
                                            </p:txEl>
                                          </p:spTgt>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Workflow </a:t>
            </a:r>
            <a:r>
              <a:rPr lang="en-US" sz="3200" b="1" dirty="0">
                <a:latin typeface="Calibri" panose="020F0502020204030204" pitchFamily="34" charset="0"/>
                <a:cs typeface="Calibri" panose="020F0502020204030204" pitchFamily="34" charset="0"/>
              </a:rPr>
              <a:t>of </a:t>
            </a:r>
            <a:r>
              <a:rPr lang="en-US" sz="3200" b="1" dirty="0" smtClean="0">
                <a:latin typeface="Calibri" panose="020F0502020204030204" pitchFamily="34" charset="0"/>
                <a:cs typeface="Calibri" panose="020F0502020204030204" pitchFamily="34" charset="0"/>
              </a:rPr>
              <a:t>the </a:t>
            </a:r>
            <a:r>
              <a:rPr lang="en-US" sz="3200" b="1" i="1" dirty="0" smtClean="0">
                <a:latin typeface="Calibri" panose="020F0502020204030204" pitchFamily="34" charset="0"/>
                <a:cs typeface="Calibri" panose="020F0502020204030204" pitchFamily="34" charset="0"/>
              </a:rPr>
              <a:t>nearly real-time alignment detection</a:t>
            </a:r>
            <a:endParaRPr lang="en-US" sz="3200" b="1" i="1" dirty="0">
              <a:latin typeface="Calibri" panose="020F0502020204030204" pitchFamily="34" charset="0"/>
              <a:cs typeface="Calibri" panose="020F0502020204030204" pitchFamily="34" charset="0"/>
            </a:endParaRP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3357" t="11529" r="13808" b="12667"/>
          <a:stretch/>
        </p:blipFill>
        <p:spPr>
          <a:xfrm>
            <a:off x="395142" y="7000890"/>
            <a:ext cx="1949632" cy="1463040"/>
          </a:xfrm>
          <a:prstGeom prst="rect">
            <a:avLst/>
          </a:prstGeom>
        </p:spPr>
      </p:pic>
      <p:sp>
        <p:nvSpPr>
          <p:cNvPr id="10" name="Rounded Rectangle 9">
            <a:hlinkClick r:id="" action="ppaction://hlinkshowjump?jump=nextslide"/>
          </p:cNvPr>
          <p:cNvSpPr/>
          <p:nvPr/>
        </p:nvSpPr>
        <p:spPr>
          <a:xfrm>
            <a:off x="2568647" y="5830560"/>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Nearly real-time</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image acquisition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4" name="Rounded Rectangle 13">
            <a:hlinkClick r:id="" action="ppaction://hlinkshowjump?jump=nextslide"/>
          </p:cNvPr>
          <p:cNvSpPr/>
          <p:nvPr/>
        </p:nvSpPr>
        <p:spPr>
          <a:xfrm>
            <a:off x="7036207" y="5806554"/>
            <a:ext cx="2926080" cy="1097280"/>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rtl="0" latinLnBrk="1" hangingPunct="0"/>
            <a:r>
              <a:rPr lang="en-US" sz="2800" dirty="0" smtClean="0">
                <a:solidFill>
                  <a:schemeClr val="tx1"/>
                </a:solidFill>
                <a:latin typeface="Calibri" panose="020F0502020204030204" pitchFamily="34" charset="0"/>
                <a:cs typeface="Calibri" panose="020F0502020204030204" pitchFamily="34" charset="0"/>
              </a:rPr>
              <a:t>Image 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15" name="Rounded Rectangle 14">
            <a:hlinkClick r:id="" action="ppaction://hlinkshowjump?jump=nextslide"/>
          </p:cNvPr>
          <p:cNvSpPr/>
          <p:nvPr/>
        </p:nvSpPr>
        <p:spPr>
          <a:xfrm>
            <a:off x="-1740692" y="7642689"/>
            <a:ext cx="3223988"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a:solidFill>
                  <a:schemeClr val="tx1"/>
                </a:solidFill>
                <a:latin typeface="Calibri" panose="020F0502020204030204" pitchFamily="34" charset="0"/>
                <a:cs typeface="Calibri" panose="020F0502020204030204" pitchFamily="34" charset="0"/>
              </a:rPr>
              <a:t>Robotic/mechanical device </a:t>
            </a:r>
            <a:r>
              <a:rPr lang="en-US" sz="2800" dirty="0" smtClean="0">
                <a:solidFill>
                  <a:schemeClr val="tx1"/>
                </a:solidFill>
                <a:latin typeface="Calibri" panose="020F0502020204030204" pitchFamily="34" charset="0"/>
                <a:cs typeface="Calibri" panose="020F0502020204030204" pitchFamily="34" charset="0"/>
              </a:rPr>
              <a:t>translation</a:t>
            </a:r>
            <a:endParaRPr lang="en-US" sz="2800" dirty="0">
              <a:solidFill>
                <a:schemeClr val="tx1"/>
              </a:solidFill>
              <a:latin typeface="Calibri" panose="020F0502020204030204" pitchFamily="34" charset="0"/>
              <a:cs typeface="Calibri" panose="020F0502020204030204" pitchFamily="34" charset="0"/>
            </a:endParaRPr>
          </a:p>
        </p:txBody>
      </p:sp>
      <p:cxnSp>
        <p:nvCxnSpPr>
          <p:cNvPr id="4" name="Curved Connector 3"/>
          <p:cNvCxnSpPr/>
          <p:nvPr/>
        </p:nvCxnSpPr>
        <p:spPr>
          <a:xfrm rot="5400000" flipH="1" flipV="1">
            <a:off x="1611912" y="5900281"/>
            <a:ext cx="508766" cy="1363803"/>
          </a:xfrm>
          <a:prstGeom prst="curvedConnector2">
            <a:avLst/>
          </a:prstGeom>
          <a:noFill/>
          <a:ln w="762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0" name="Curved Connector 19"/>
          <p:cNvCxnSpPr/>
          <p:nvPr/>
        </p:nvCxnSpPr>
        <p:spPr>
          <a:xfrm rot="10800000">
            <a:off x="1084920" y="8518530"/>
            <a:ext cx="1562751" cy="588523"/>
          </a:xfrm>
          <a:prstGeom prst="curvedConnector2">
            <a:avLst/>
          </a:prstGeom>
          <a:noFill/>
          <a:ln w="762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2" name="Straight Arrow Connector 21"/>
          <p:cNvCxnSpPr>
            <a:stCxn id="10" idx="3"/>
            <a:endCxn id="14" idx="1"/>
          </p:cNvCxnSpPr>
          <p:nvPr/>
        </p:nvCxnSpPr>
        <p:spPr>
          <a:xfrm flipV="1">
            <a:off x="5328107" y="6355194"/>
            <a:ext cx="1708100" cy="0"/>
          </a:xfrm>
          <a:prstGeom prst="straightConnector1">
            <a:avLst/>
          </a:prstGeom>
          <a:noFill/>
          <a:ln w="762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23" name="Arc 22"/>
          <p:cNvSpPr/>
          <p:nvPr/>
        </p:nvSpPr>
        <p:spPr>
          <a:xfrm>
            <a:off x="10348575" y="6300425"/>
            <a:ext cx="1641372" cy="2791185"/>
          </a:xfrm>
          <a:prstGeom prst="arc">
            <a:avLst>
              <a:gd name="adj1" fmla="val 16855185"/>
              <a:gd name="adj2" fmla="val 5545567"/>
            </a:avLst>
          </a:prstGeom>
          <a:noFill/>
          <a:ln w="762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26" name="Straight Arrow Connector 25"/>
          <p:cNvCxnSpPr/>
          <p:nvPr/>
        </p:nvCxnSpPr>
        <p:spPr>
          <a:xfrm flipH="1">
            <a:off x="5928583" y="9091609"/>
            <a:ext cx="5212080" cy="959"/>
          </a:xfrm>
          <a:prstGeom prst="straightConnector1">
            <a:avLst/>
          </a:prstGeom>
          <a:noFill/>
          <a:ln w="762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38" name="Picture 37"/>
          <p:cNvPicPr>
            <a:picLocks noChangeAspect="1"/>
          </p:cNvPicPr>
          <p:nvPr/>
        </p:nvPicPr>
        <p:blipFill rotWithShape="1">
          <a:blip r:embed="rId4"/>
          <a:srcRect l="12920" t="25390" r="52212" b="22439"/>
          <a:stretch/>
        </p:blipFill>
        <p:spPr>
          <a:xfrm>
            <a:off x="4204236" y="2586366"/>
            <a:ext cx="3369660" cy="2834640"/>
          </a:xfrm>
          <a:prstGeom prst="rect">
            <a:avLst/>
          </a:prstGeom>
        </p:spPr>
      </p:pic>
      <p:pic>
        <p:nvPicPr>
          <p:cNvPr id="41" name="Picture 40"/>
          <p:cNvPicPr>
            <a:picLocks noChangeAspect="1"/>
          </p:cNvPicPr>
          <p:nvPr/>
        </p:nvPicPr>
        <p:blipFill rotWithShape="1">
          <a:blip r:embed="rId5"/>
          <a:srcRect l="21221" t="39429" r="45573" b="22653"/>
          <a:stretch/>
        </p:blipFill>
        <p:spPr>
          <a:xfrm>
            <a:off x="7702168" y="2576562"/>
            <a:ext cx="4320481" cy="2773839"/>
          </a:xfrm>
          <a:prstGeom prst="rect">
            <a:avLst/>
          </a:prstGeom>
        </p:spPr>
      </p:pic>
      <p:cxnSp>
        <p:nvCxnSpPr>
          <p:cNvPr id="25" name="Straight Arrow Connector 24"/>
          <p:cNvCxnSpPr/>
          <p:nvPr/>
        </p:nvCxnSpPr>
        <p:spPr>
          <a:xfrm flipV="1">
            <a:off x="10102800" y="6370391"/>
            <a:ext cx="1508760" cy="0"/>
          </a:xfrm>
          <a:prstGeom prst="straightConnector1">
            <a:avLst/>
          </a:prstGeom>
          <a:noFill/>
          <a:ln w="762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5" name="TextBox 4"/>
          <p:cNvSpPr txBox="1"/>
          <p:nvPr/>
        </p:nvSpPr>
        <p:spPr>
          <a:xfrm>
            <a:off x="-4586832" y="556972"/>
            <a:ext cx="3619238"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dirty="0" smtClean="0">
                <a:solidFill>
                  <a:srgbClr val="000000"/>
                </a:solidFill>
              </a:rPr>
              <a:t>Micro positioning device image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46524" t="49872" r="35204" b="28618"/>
          <a:stretch/>
        </p:blipFill>
        <p:spPr>
          <a:xfrm>
            <a:off x="836011" y="2572263"/>
            <a:ext cx="3210450" cy="2834640"/>
          </a:xfrm>
          <a:prstGeom prst="rect">
            <a:avLst/>
          </a:prstGeom>
        </p:spPr>
      </p:pic>
      <p:sp>
        <p:nvSpPr>
          <p:cNvPr id="28" name="Rounded Rectangle 27">
            <a:hlinkClick r:id="" action="ppaction://hlinkshowjump?jump=nextslide"/>
          </p:cNvPr>
          <p:cNvSpPr/>
          <p:nvPr/>
        </p:nvSpPr>
        <p:spPr>
          <a:xfrm>
            <a:off x="9862408" y="7043500"/>
            <a:ext cx="3223988"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Rotational </a:t>
            </a:r>
            <a:r>
              <a:rPr lang="en-US" sz="2800" dirty="0" smtClean="0">
                <a:solidFill>
                  <a:schemeClr val="tx1"/>
                </a:solidFill>
                <a:latin typeface="Calibri" panose="020F0502020204030204" pitchFamily="34" charset="0"/>
                <a:cs typeface="Calibri" panose="020F0502020204030204" pitchFamily="34" charset="0"/>
              </a:rPr>
              <a:t>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6832" y="3388132"/>
            <a:ext cx="4267200" cy="3200400"/>
          </a:xfrm>
          <a:prstGeom prst="rect">
            <a:avLst/>
          </a:prstGeom>
        </p:spPr>
      </p:pic>
      <p:sp>
        <p:nvSpPr>
          <p:cNvPr id="31" name="Rounded Rectangle 30">
            <a:hlinkClick r:id="" action="ppaction://hlinkshowjump?jump=nextslide"/>
          </p:cNvPr>
          <p:cNvSpPr/>
          <p:nvPr/>
        </p:nvSpPr>
        <p:spPr>
          <a:xfrm>
            <a:off x="9631546" y="8486733"/>
            <a:ext cx="3223988"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1293" y="3769715"/>
            <a:ext cx="5029200" cy="3017520"/>
          </a:xfrm>
          <a:prstGeom prst="rect">
            <a:avLst/>
          </a:prstGeom>
        </p:spPr>
      </p:pic>
      <p:sp>
        <p:nvSpPr>
          <p:cNvPr id="33" name="Rounded Rectangle 32">
            <a:hlinkClick r:id="" action="ppaction://hlinkshowjump?jump=nextslide"/>
          </p:cNvPr>
          <p:cNvSpPr/>
          <p:nvPr/>
        </p:nvSpPr>
        <p:spPr>
          <a:xfrm>
            <a:off x="3521340" y="7626471"/>
            <a:ext cx="3223988"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Translational Alignment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sp>
        <p:nvSpPr>
          <p:cNvPr id="34" name="Rounded Rectangle 33">
            <a:hlinkClick r:id="" action="ppaction://hlinkshowjump?jump=nextslide"/>
          </p:cNvPr>
          <p:cNvSpPr/>
          <p:nvPr/>
        </p:nvSpPr>
        <p:spPr>
          <a:xfrm>
            <a:off x="2113912" y="7482489"/>
            <a:ext cx="3223988"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35" name="Rounded Rectangle 34">
            <a:hlinkClick r:id="" action="ppaction://hlinkshowjump?jump=nextslide"/>
          </p:cNvPr>
          <p:cNvSpPr/>
          <p:nvPr/>
        </p:nvSpPr>
        <p:spPr>
          <a:xfrm>
            <a:off x="6691874" y="8632961"/>
            <a:ext cx="3223988"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a:solidFill>
                  <a:schemeClr val="tx1"/>
                </a:solidFill>
                <a:latin typeface="Calibri" panose="020F0502020204030204" pitchFamily="34" charset="0"/>
                <a:cs typeface="Calibri" panose="020F0502020204030204" pitchFamily="34" charset="0"/>
              </a:rPr>
              <a:t>Robotic/mechanical device </a:t>
            </a:r>
            <a:r>
              <a:rPr lang="en-US" sz="2800" dirty="0" smtClean="0">
                <a:solidFill>
                  <a:schemeClr val="tx1"/>
                </a:solidFill>
                <a:latin typeface="Calibri" panose="020F0502020204030204" pitchFamily="34" charset="0"/>
                <a:cs typeface="Calibri" panose="020F0502020204030204" pitchFamily="34" charset="0"/>
              </a:rPr>
              <a:t>rotation</a:t>
            </a:r>
            <a:endParaRPr lang="en-US" sz="2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8539720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smtClean="0">
                <a:latin typeface="Calibri" panose="020F0502020204030204" pitchFamily="34" charset="0"/>
                <a:cs typeface="Calibri" panose="020F0502020204030204" pitchFamily="34" charset="0"/>
              </a:rPr>
              <a:t>Workflow </a:t>
            </a:r>
            <a:r>
              <a:rPr lang="en-US" sz="3200" b="1" dirty="0">
                <a:latin typeface="Calibri" panose="020F0502020204030204" pitchFamily="34" charset="0"/>
                <a:cs typeface="Calibri" panose="020F0502020204030204" pitchFamily="34" charset="0"/>
              </a:rPr>
              <a:t>of </a:t>
            </a:r>
            <a:r>
              <a:rPr lang="en-US" sz="3200" b="1" dirty="0" smtClean="0">
                <a:latin typeface="Calibri" panose="020F0502020204030204" pitchFamily="34" charset="0"/>
                <a:cs typeface="Calibri" panose="020F0502020204030204" pitchFamily="34" charset="0"/>
              </a:rPr>
              <a:t>the </a:t>
            </a:r>
            <a:r>
              <a:rPr lang="en-US" sz="3200" b="1" i="1" dirty="0" smtClean="0">
                <a:latin typeface="Calibri" panose="020F0502020204030204" pitchFamily="34" charset="0"/>
                <a:cs typeface="Calibri" panose="020F0502020204030204" pitchFamily="34" charset="0"/>
              </a:rPr>
              <a:t>nearly real-time alignment detection</a:t>
            </a:r>
            <a:endParaRPr lang="en-US" sz="3200" b="1" i="1" dirty="0">
              <a:latin typeface="Calibri" panose="020F0502020204030204" pitchFamily="34" charset="0"/>
              <a:cs typeface="Calibri" panose="020F0502020204030204" pitchFamily="34" charset="0"/>
            </a:endParaRP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3357" t="11529" r="13808" b="12667"/>
          <a:stretch/>
        </p:blipFill>
        <p:spPr>
          <a:xfrm>
            <a:off x="105217" y="4647531"/>
            <a:ext cx="1949632" cy="1463040"/>
          </a:xfrm>
          <a:prstGeom prst="rect">
            <a:avLst/>
          </a:prstGeom>
        </p:spPr>
      </p:pic>
      <p:sp>
        <p:nvSpPr>
          <p:cNvPr id="10" name="Rounded Rectangle 9">
            <a:hlinkClick r:id="" action="ppaction://hlinkshowjump?jump=nextslide"/>
          </p:cNvPr>
          <p:cNvSpPr/>
          <p:nvPr/>
        </p:nvSpPr>
        <p:spPr>
          <a:xfrm>
            <a:off x="6119204" y="3257866"/>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Nearly real-time</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image acquisition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4" name="Rounded Rectangle 13">
            <a:hlinkClick r:id="" action="ppaction://hlinkshowjump?jump=nextslide"/>
          </p:cNvPr>
          <p:cNvSpPr/>
          <p:nvPr/>
        </p:nvSpPr>
        <p:spPr>
          <a:xfrm>
            <a:off x="9769008" y="3296044"/>
            <a:ext cx="2926080" cy="1097280"/>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rtl="0" latinLnBrk="1" hangingPunct="0"/>
            <a:r>
              <a:rPr lang="en-US" sz="2800" dirty="0" smtClean="0">
                <a:solidFill>
                  <a:schemeClr val="tx1"/>
                </a:solidFill>
                <a:latin typeface="Calibri" panose="020F0502020204030204" pitchFamily="34" charset="0"/>
                <a:cs typeface="Calibri" panose="020F0502020204030204" pitchFamily="34" charset="0"/>
              </a:rPr>
              <a:t>Image 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15" name="Rounded Rectangle 14">
            <a:hlinkClick r:id="" action="ppaction://hlinkshowjump?jump=nextslide"/>
          </p:cNvPr>
          <p:cNvSpPr/>
          <p:nvPr/>
        </p:nvSpPr>
        <p:spPr>
          <a:xfrm>
            <a:off x="1457323" y="6689532"/>
            <a:ext cx="1938528"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Robotic/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 </a:t>
            </a:r>
            <a:r>
              <a:rPr lang="en-US" sz="2800" dirty="0" smtClean="0">
                <a:solidFill>
                  <a:schemeClr val="tx1"/>
                </a:solidFill>
                <a:latin typeface="Calibri" panose="020F0502020204030204" pitchFamily="34" charset="0"/>
                <a:cs typeface="Calibri" panose="020F0502020204030204" pitchFamily="34" charset="0"/>
              </a:rPr>
              <a:t>translation</a:t>
            </a:r>
            <a:endParaRPr lang="en-US" sz="2800" dirty="0">
              <a:solidFill>
                <a:schemeClr val="tx1"/>
              </a:solidFill>
              <a:latin typeface="Calibri" panose="020F0502020204030204" pitchFamily="34" charset="0"/>
              <a:cs typeface="Calibri" panose="020F0502020204030204" pitchFamily="34" charset="0"/>
            </a:endParaRPr>
          </a:p>
        </p:txBody>
      </p:sp>
      <p:sp>
        <p:nvSpPr>
          <p:cNvPr id="5" name="TextBox 4"/>
          <p:cNvSpPr txBox="1"/>
          <p:nvPr/>
        </p:nvSpPr>
        <p:spPr>
          <a:xfrm>
            <a:off x="-4586832" y="556972"/>
            <a:ext cx="3619238"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dirty="0" smtClean="0">
                <a:solidFill>
                  <a:srgbClr val="000000"/>
                </a:solidFill>
              </a:rPr>
              <a:t>Micro positioning device image</a:t>
            </a:r>
            <a:endParaRPr kumimoji="0" lang="en-US" sz="3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28" name="Rounded Rectangle 27">
            <a:hlinkClick r:id="" action="ppaction://hlinkshowjump?jump=nextslide"/>
          </p:cNvPr>
          <p:cNvSpPr/>
          <p:nvPr/>
        </p:nvSpPr>
        <p:spPr>
          <a:xfrm>
            <a:off x="9547264" y="6055715"/>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Rotational</a:t>
            </a:r>
            <a:r>
              <a:rPr lang="en-US" sz="2800" dirty="0">
                <a:solidFill>
                  <a:schemeClr val="tx1"/>
                </a:solidFill>
                <a:latin typeface="Calibri" panose="020F0502020204030204" pitchFamily="34" charset="0"/>
                <a:cs typeface="Calibri" panose="020F0502020204030204" pitchFamily="34" charset="0"/>
              </a:rPr>
              <a:t> </a:t>
            </a:r>
            <a:r>
              <a:rPr lang="en-US" sz="2800" dirty="0" smtClean="0">
                <a:solidFill>
                  <a:schemeClr val="tx1"/>
                </a:solidFill>
                <a:latin typeface="Calibri" panose="020F0502020204030204" pitchFamily="34" charset="0"/>
                <a:cs typeface="Calibri" panose="020F0502020204030204" pitchFamily="34" charset="0"/>
              </a:rPr>
              <a:t>a</a:t>
            </a:r>
            <a:r>
              <a:rPr lang="en-US" sz="2800" dirty="0" smtClean="0">
                <a:solidFill>
                  <a:schemeClr val="tx1"/>
                </a:solidFill>
                <a:latin typeface="Calibri" panose="020F0502020204030204" pitchFamily="34" charset="0"/>
                <a:cs typeface="Calibri" panose="020F0502020204030204" pitchFamily="34" charset="0"/>
              </a:rPr>
              <a:t>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6832" y="3388132"/>
            <a:ext cx="4267200" cy="3200400"/>
          </a:xfrm>
          <a:prstGeom prst="rect">
            <a:avLst/>
          </a:prstGeom>
        </p:spPr>
      </p:pic>
      <p:sp>
        <p:nvSpPr>
          <p:cNvPr id="31" name="Rounded Rectangle 30">
            <a:hlinkClick r:id="" action="ppaction://hlinkshowjump?jump=nextslide"/>
          </p:cNvPr>
          <p:cNvSpPr/>
          <p:nvPr/>
        </p:nvSpPr>
        <p:spPr>
          <a:xfrm>
            <a:off x="9526736" y="7950941"/>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a:t>
            </a:r>
            <a:r>
              <a:rPr lang="en-US" sz="2800" dirty="0" smtClean="0">
                <a:solidFill>
                  <a:schemeClr val="tx1"/>
                </a:solidFill>
                <a:latin typeface="Calibri" panose="020F0502020204030204" pitchFamily="34" charset="0"/>
                <a:cs typeface="Calibri" panose="020F0502020204030204" pitchFamily="34" charset="0"/>
              </a:rPr>
              <a:t>controller </a:t>
            </a:r>
            <a:endParaRPr lang="en-US" sz="2800" dirty="0" smtClean="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5714" y="4280146"/>
            <a:ext cx="5029200" cy="3017520"/>
          </a:xfrm>
          <a:prstGeom prst="rect">
            <a:avLst/>
          </a:prstGeom>
        </p:spPr>
      </p:pic>
      <p:sp>
        <p:nvSpPr>
          <p:cNvPr id="33" name="Rounded Rectangle 32">
            <a:hlinkClick r:id="" action="ppaction://hlinkshowjump?jump=nextslide"/>
          </p:cNvPr>
          <p:cNvSpPr/>
          <p:nvPr/>
        </p:nvSpPr>
        <p:spPr>
          <a:xfrm>
            <a:off x="3642608" y="6075628"/>
            <a:ext cx="3291840" cy="1069848"/>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Translational             </a:t>
            </a:r>
            <a:r>
              <a:rPr lang="en-US" sz="2800" dirty="0" smtClean="0">
                <a:solidFill>
                  <a:schemeClr val="tx1"/>
                </a:solidFill>
                <a:latin typeface="Calibri" panose="020F0502020204030204" pitchFamily="34" charset="0"/>
                <a:cs typeface="Calibri" panose="020F0502020204030204" pitchFamily="34" charset="0"/>
              </a:rPr>
              <a:t>a</a:t>
            </a:r>
            <a:r>
              <a:rPr lang="en-US" sz="2800" dirty="0" smtClean="0">
                <a:solidFill>
                  <a:schemeClr val="tx1"/>
                </a:solidFill>
                <a:latin typeface="Calibri" panose="020F0502020204030204" pitchFamily="34" charset="0"/>
                <a:cs typeface="Calibri" panose="020F0502020204030204" pitchFamily="34" charset="0"/>
              </a:rPr>
              <a:t>lignment </a:t>
            </a:r>
            <a:r>
              <a:rPr lang="en-US" sz="2800" dirty="0">
                <a:solidFill>
                  <a:schemeClr val="tx1"/>
                </a:solidFill>
                <a:latin typeface="Calibri" panose="020F0502020204030204" pitchFamily="34" charset="0"/>
                <a:cs typeface="Calibri" panose="020F0502020204030204" pitchFamily="34" charset="0"/>
              </a:rPr>
              <a:t>detection</a:t>
            </a:r>
          </a:p>
          <a:p>
            <a:pPr marL="0" marR="0" indent="0" rtl="0" fontAlgn="auto" latinLnBrk="1" hangingPunct="0">
              <a:lnSpc>
                <a:spcPct val="100000"/>
              </a:lnSpc>
              <a:spcBef>
                <a:spcPts val="0"/>
              </a:spcBef>
              <a:spcAft>
                <a:spcPts val="0"/>
              </a:spcAft>
              <a:buClrTx/>
              <a:buSzTx/>
              <a:buFontTx/>
              <a:buNone/>
              <a:tabLst/>
            </a:pPr>
            <a:endParaRPr lang="en-US" sz="2800" dirty="0">
              <a:solidFill>
                <a:schemeClr val="tx1"/>
              </a:solidFill>
              <a:latin typeface="Calibri" panose="020F0502020204030204" pitchFamily="34" charset="0"/>
              <a:cs typeface="Calibri" panose="020F0502020204030204" pitchFamily="34" charset="0"/>
            </a:endParaRPr>
          </a:p>
        </p:txBody>
      </p:sp>
      <p:sp>
        <p:nvSpPr>
          <p:cNvPr id="34" name="Rounded Rectangle 33">
            <a:hlinkClick r:id="" action="ppaction://hlinkshowjump?jump=nextslide"/>
          </p:cNvPr>
          <p:cNvSpPr/>
          <p:nvPr/>
        </p:nvSpPr>
        <p:spPr>
          <a:xfrm>
            <a:off x="3714616" y="7970313"/>
            <a:ext cx="3223988"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Alignment controller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processing</a:t>
            </a:r>
            <a:endParaRPr lang="en-US" sz="2800" dirty="0">
              <a:solidFill>
                <a:schemeClr val="tx1"/>
              </a:solidFill>
              <a:latin typeface="Calibri" panose="020F0502020204030204" pitchFamily="34" charset="0"/>
              <a:cs typeface="Calibri" panose="020F0502020204030204" pitchFamily="34" charset="0"/>
            </a:endParaRPr>
          </a:p>
        </p:txBody>
      </p:sp>
      <p:sp>
        <p:nvSpPr>
          <p:cNvPr id="35" name="Rounded Rectangle 34">
            <a:hlinkClick r:id="" action="ppaction://hlinkshowjump?jump=nextslide"/>
          </p:cNvPr>
          <p:cNvSpPr/>
          <p:nvPr/>
        </p:nvSpPr>
        <p:spPr>
          <a:xfrm>
            <a:off x="7244177" y="6572866"/>
            <a:ext cx="1929384" cy="202041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rtl="0" fontAlgn="auto" latinLnBrk="1" hangingPunct="0">
              <a:lnSpc>
                <a:spcPct val="100000"/>
              </a:lnSpc>
              <a:spcBef>
                <a:spcPts val="0"/>
              </a:spcBef>
              <a:spcAft>
                <a:spcPts val="0"/>
              </a:spcAft>
              <a:buClrTx/>
              <a:buSzTx/>
              <a:buFontTx/>
              <a:buNone/>
              <a:tabLst/>
            </a:pPr>
            <a:r>
              <a:rPr lang="en-US" sz="2800" dirty="0">
                <a:solidFill>
                  <a:schemeClr val="tx1"/>
                </a:solidFill>
                <a:latin typeface="Calibri" panose="020F0502020204030204" pitchFamily="34" charset="0"/>
                <a:cs typeface="Calibri" panose="020F0502020204030204" pitchFamily="34" charset="0"/>
              </a:rPr>
              <a:t>Robotic</a:t>
            </a:r>
            <a:r>
              <a:rPr lang="en-US" sz="2800" dirty="0" smtClean="0">
                <a:solidFill>
                  <a:schemeClr val="tx1"/>
                </a:solidFill>
                <a:latin typeface="Calibri" panose="020F0502020204030204" pitchFamily="34" charset="0"/>
                <a:cs typeface="Calibri" panose="020F0502020204030204" pitchFamily="34" charset="0"/>
              </a:rPr>
              <a:t>/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mechanical device </a:t>
            </a:r>
          </a:p>
          <a:p>
            <a:pPr marL="0" marR="0" indent="0" rtl="0" fontAlgn="auto" latinLnBrk="1" hangingPunct="0">
              <a:lnSpc>
                <a:spcPct val="100000"/>
              </a:lnSpc>
              <a:spcBef>
                <a:spcPts val="0"/>
              </a:spcBef>
              <a:spcAft>
                <a:spcPts val="0"/>
              </a:spcAft>
              <a:buClrTx/>
              <a:buSzTx/>
              <a:buFontTx/>
              <a:buNone/>
              <a:tabLst/>
            </a:pPr>
            <a:r>
              <a:rPr lang="en-US" sz="2800" dirty="0" smtClean="0">
                <a:solidFill>
                  <a:schemeClr val="tx1"/>
                </a:solidFill>
                <a:latin typeface="Calibri" panose="020F0502020204030204" pitchFamily="34" charset="0"/>
                <a:cs typeface="Calibri" panose="020F0502020204030204" pitchFamily="34" charset="0"/>
              </a:rPr>
              <a:t>rotation</a:t>
            </a:r>
            <a:endParaRPr lang="en-US" sz="2800" dirty="0">
              <a:solidFill>
                <a:schemeClr val="tx1"/>
              </a:solidFill>
              <a:latin typeface="Calibri" panose="020F0502020204030204" pitchFamily="34" charset="0"/>
              <a:cs typeface="Calibri" panose="020F0502020204030204" pitchFamily="34" charset="0"/>
            </a:endParaRPr>
          </a:p>
        </p:txBody>
      </p:sp>
      <p:sp>
        <p:nvSpPr>
          <p:cNvPr id="27" name="Rounded Rectangle 26">
            <a:hlinkClick r:id="" action="ppaction://hlinkshowjump?jump=nextslide"/>
          </p:cNvPr>
          <p:cNvSpPr/>
          <p:nvPr/>
        </p:nvSpPr>
        <p:spPr>
          <a:xfrm>
            <a:off x="2562099" y="3296044"/>
            <a:ext cx="2759460" cy="1066959"/>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rPr>
              <a:t>MRI host</a:t>
            </a:r>
          </a:p>
          <a:p>
            <a:pPr marL="0" marR="0" indent="0" defTabSz="584200" rtl="0" fontAlgn="auto" latinLnBrk="1" hangingPunct="0">
              <a:lnSpc>
                <a:spcPct val="100000"/>
              </a:lnSpc>
              <a:spcBef>
                <a:spcPts val="0"/>
              </a:spcBef>
              <a:spcAft>
                <a:spcPts val="0"/>
              </a:spcAft>
              <a:buClrTx/>
              <a:buSzTx/>
              <a:buFontTx/>
              <a:buNone/>
              <a:tabLst/>
            </a:pPr>
            <a:r>
              <a:rPr kumimoji="0" lang="en-US" sz="2800" i="0" u="none" strike="noStrike" cap="none" spc="0" normalizeH="0" dirty="0" smtClean="0">
                <a:ln>
                  <a:noFill/>
                </a:ln>
                <a:solidFill>
                  <a:schemeClr val="tx1"/>
                </a:solidFill>
                <a:effectLst/>
                <a:uFillTx/>
                <a:latin typeface="Calibri" panose="020F0502020204030204" pitchFamily="34" charset="0"/>
                <a:cs typeface="Calibri" panose="020F0502020204030204" pitchFamily="34" charset="0"/>
                <a:sym typeface="Helvetica Light"/>
              </a:rPr>
              <a:t> workstation</a:t>
            </a:r>
            <a:endParaRPr kumimoji="0" lang="en-US" sz="280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cxnSp>
        <p:nvCxnSpPr>
          <p:cNvPr id="3" name="Straight Connector 2"/>
          <p:cNvCxnSpPr>
            <a:stCxn id="24" idx="0"/>
          </p:cNvCxnSpPr>
          <p:nvPr/>
        </p:nvCxnSpPr>
        <p:spPr>
          <a:xfrm flipV="1">
            <a:off x="1080033" y="3823043"/>
            <a:ext cx="0" cy="824488"/>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8" name="Straight Arrow Connector 7"/>
          <p:cNvCxnSpPr/>
          <p:nvPr/>
        </p:nvCxnSpPr>
        <p:spPr>
          <a:xfrm>
            <a:off x="1078920" y="3829523"/>
            <a:ext cx="146304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p:nvPr/>
        </p:nvCxnSpPr>
        <p:spPr>
          <a:xfrm>
            <a:off x="5331976" y="3799283"/>
            <a:ext cx="5943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8952904" y="3844684"/>
            <a:ext cx="59436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2" name="Straight Arrow Connector 11"/>
          <p:cNvCxnSpPr/>
          <p:nvPr/>
        </p:nvCxnSpPr>
        <p:spPr>
          <a:xfrm>
            <a:off x="11243646" y="4413237"/>
            <a:ext cx="0" cy="1662391"/>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 name="Straight Arrow Connector 15"/>
          <p:cNvCxnSpPr>
            <a:stCxn id="28" idx="2"/>
            <a:endCxn id="31" idx="0"/>
          </p:cNvCxnSpPr>
          <p:nvPr/>
        </p:nvCxnSpPr>
        <p:spPr>
          <a:xfrm flipH="1">
            <a:off x="11172656" y="7125563"/>
            <a:ext cx="0" cy="825378"/>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6" name="Straight Connector 35"/>
          <p:cNvCxnSpPr>
            <a:stCxn id="31" idx="1"/>
          </p:cNvCxnSpPr>
          <p:nvPr/>
        </p:nvCxnSpPr>
        <p:spPr>
          <a:xfrm flipH="1">
            <a:off x="9385004" y="8485865"/>
            <a:ext cx="141732"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39" name="Straight Connector 38"/>
          <p:cNvCxnSpPr/>
          <p:nvPr/>
        </p:nvCxnSpPr>
        <p:spPr>
          <a:xfrm flipV="1">
            <a:off x="9385004" y="7562800"/>
            <a:ext cx="0" cy="91440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flipH="1">
            <a:off x="3395851" y="7707699"/>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4" name="Straight Connector 43"/>
          <p:cNvCxnSpPr>
            <a:stCxn id="35" idx="1"/>
            <a:endCxn id="35" idx="1"/>
          </p:cNvCxnSpPr>
          <p:nvPr/>
        </p:nvCxnSpPr>
        <p:spPr>
          <a:xfrm>
            <a:off x="7244177" y="7583072"/>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9" name="Straight Arrow Connector 48"/>
          <p:cNvCxnSpPr>
            <a:stCxn id="33" idx="2"/>
            <a:endCxn id="34" idx="0"/>
          </p:cNvCxnSpPr>
          <p:nvPr/>
        </p:nvCxnSpPr>
        <p:spPr>
          <a:xfrm>
            <a:off x="5288528" y="7145476"/>
            <a:ext cx="0" cy="824837"/>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3" name="Straight Connector 52"/>
          <p:cNvCxnSpPr/>
          <p:nvPr/>
        </p:nvCxnSpPr>
        <p:spPr>
          <a:xfrm flipV="1">
            <a:off x="3578731" y="7699737"/>
            <a:ext cx="0" cy="82296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flipH="1">
            <a:off x="9166696" y="7541096"/>
            <a:ext cx="22860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7" name="Straight Connector 56"/>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9" name="Straight Connector 58"/>
          <p:cNvCxnSpPr>
            <a:stCxn id="34" idx="1"/>
            <a:endCxn id="34" idx="1"/>
          </p:cNvCxnSpPr>
          <p:nvPr/>
        </p:nvCxnSpPr>
        <p:spPr>
          <a:xfrm>
            <a:off x="3714616" y="8503793"/>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a:off x="3602648" y="8503792"/>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1" name="Straight Connector 70"/>
          <p:cNvCxnSpPr/>
          <p:nvPr/>
        </p:nvCxnSpPr>
        <p:spPr>
          <a:xfrm flipH="1" flipV="1">
            <a:off x="1029792" y="7699737"/>
            <a:ext cx="365760" cy="1"/>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3" name="Straight Arrow Connector 72"/>
          <p:cNvCxnSpPr/>
          <p:nvPr/>
        </p:nvCxnSpPr>
        <p:spPr>
          <a:xfrm flipV="1">
            <a:off x="1029792" y="6156053"/>
            <a:ext cx="0" cy="1543684"/>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75" name="Straight Connector 74"/>
          <p:cNvCxnSpPr/>
          <p:nvPr/>
        </p:nvCxnSpPr>
        <p:spPr>
          <a:xfrm flipH="1" flipV="1">
            <a:off x="7131040" y="7562800"/>
            <a:ext cx="91440"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7" name="Straight Connector 76"/>
          <p:cNvCxnSpPr/>
          <p:nvPr/>
        </p:nvCxnSpPr>
        <p:spPr>
          <a:xfrm flipV="1">
            <a:off x="7117328" y="6604992"/>
            <a:ext cx="0" cy="93326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8" name="Straight Arrow Connector 77"/>
          <p:cNvCxnSpPr/>
          <p:nvPr/>
        </p:nvCxnSpPr>
        <p:spPr>
          <a:xfrm flipH="1">
            <a:off x="6934448" y="6604992"/>
            <a:ext cx="1828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161718199"/>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Hardware setup for real-time image capturing</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
        <p:nvSpPr>
          <p:cNvPr id="10" name="TextBox 9"/>
          <p:cNvSpPr txBox="1"/>
          <p:nvPr/>
        </p:nvSpPr>
        <p:spPr>
          <a:xfrm>
            <a:off x="957784" y="8909248"/>
            <a:ext cx="3536594"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HD- video recorder</a:t>
            </a:r>
            <a:endParaRPr kumimoji="0" lang="en-US" sz="2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3" name="TextBox 12"/>
          <p:cNvSpPr txBox="1"/>
          <p:nvPr/>
        </p:nvSpPr>
        <p:spPr>
          <a:xfrm>
            <a:off x="3962344" y="8909248"/>
            <a:ext cx="2736304"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AV-converter</a:t>
            </a:r>
            <a:endParaRPr kumimoji="0" lang="en-US" sz="2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689" t="15742" r="9687" b="10371"/>
          <a:stretch/>
        </p:blipFill>
        <p:spPr>
          <a:xfrm>
            <a:off x="1821880" y="2826122"/>
            <a:ext cx="9005078" cy="5760720"/>
          </a:xfrm>
          <a:prstGeom prst="rect">
            <a:avLst/>
          </a:prstGeom>
        </p:spPr>
      </p:pic>
      <p:cxnSp>
        <p:nvCxnSpPr>
          <p:cNvPr id="21" name="Straight Arrow Connector 20"/>
          <p:cNvCxnSpPr/>
          <p:nvPr/>
        </p:nvCxnSpPr>
        <p:spPr>
          <a:xfrm>
            <a:off x="3334048" y="8117160"/>
            <a:ext cx="0" cy="792088"/>
          </a:xfrm>
          <a:prstGeom prst="straightConnector1">
            <a:avLst/>
          </a:prstGeom>
          <a:ln w="57150">
            <a:solidFill>
              <a:srgbClr val="8DC648"/>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p:nvPr/>
        </p:nvCxnSpPr>
        <p:spPr>
          <a:xfrm>
            <a:off x="4959305" y="6461758"/>
            <a:ext cx="30927" cy="2447490"/>
          </a:xfrm>
          <a:prstGeom prst="straightConnector1">
            <a:avLst/>
          </a:prstGeom>
          <a:ln w="57150">
            <a:solidFill>
              <a:srgbClr val="8DC648"/>
            </a:solidFill>
            <a:tailEnd type="triangle"/>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11200000" y="3679572"/>
            <a:ext cx="1436081" cy="96436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MRI</a:t>
            </a:r>
            <a:r>
              <a:rPr kumimoji="0" lang="en-US" sz="2800" b="0" i="0" u="none" strike="noStrike" cap="none" spc="0" normalizeH="0" dirty="0" smtClean="0">
                <a:ln>
                  <a:noFill/>
                </a:ln>
                <a:solidFill>
                  <a:srgbClr val="000000"/>
                </a:solidFill>
                <a:effectLst/>
                <a:uFillTx/>
                <a:latin typeface="Calibri" panose="020F0502020204030204" pitchFamily="34" charset="0"/>
                <a:cs typeface="Calibri" panose="020F0502020204030204" pitchFamily="34" charset="0"/>
                <a:sym typeface="Helvetica Light"/>
              </a:rPr>
              <a:t>  </a:t>
            </a:r>
          </a:p>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monitor</a:t>
            </a:r>
            <a:endParaRPr kumimoji="0" lang="en-US" sz="2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4" name="TextBox 13"/>
          <p:cNvSpPr txBox="1"/>
          <p:nvPr/>
        </p:nvSpPr>
        <p:spPr>
          <a:xfrm>
            <a:off x="8059112" y="8909248"/>
            <a:ext cx="2736304"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Processing</a:t>
            </a:r>
            <a:r>
              <a:rPr kumimoji="0" lang="en-US" sz="2800" b="0" i="0" u="none" strike="noStrike" cap="none" spc="0" normalizeH="0" dirty="0" smtClean="0">
                <a:ln>
                  <a:noFill/>
                </a:ln>
                <a:solidFill>
                  <a:srgbClr val="000000"/>
                </a:solidFill>
                <a:effectLst/>
                <a:uFillTx/>
                <a:latin typeface="Calibri" panose="020F0502020204030204" pitchFamily="34" charset="0"/>
                <a:cs typeface="Calibri" panose="020F0502020204030204" pitchFamily="34" charset="0"/>
                <a:sym typeface="Helvetica Light"/>
              </a:rPr>
              <a:t> laptop</a:t>
            </a:r>
            <a:endParaRPr kumimoji="0" lang="en-US" sz="2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cxnSp>
        <p:nvCxnSpPr>
          <p:cNvPr id="15" name="Straight Arrow Connector 14"/>
          <p:cNvCxnSpPr/>
          <p:nvPr/>
        </p:nvCxnSpPr>
        <p:spPr>
          <a:xfrm>
            <a:off x="8950672" y="8117160"/>
            <a:ext cx="0" cy="792088"/>
          </a:xfrm>
          <a:prstGeom prst="straightConnector1">
            <a:avLst/>
          </a:prstGeom>
          <a:ln w="57150">
            <a:solidFill>
              <a:srgbClr val="8DC648"/>
            </a:solidFill>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p:cNvCxnSpPr/>
          <p:nvPr/>
        </p:nvCxnSpPr>
        <p:spPr>
          <a:xfrm>
            <a:off x="10795416" y="4228728"/>
            <a:ext cx="404584" cy="0"/>
          </a:xfrm>
          <a:prstGeom prst="straightConnector1">
            <a:avLst/>
          </a:prstGeom>
          <a:ln w="57150">
            <a:solidFill>
              <a:srgbClr val="8DC648"/>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08647951"/>
      </p:ext>
    </p:extLst>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White">
  <a:themeElements>
    <a:clrScheme name="Benutzerdefiniert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D050">
            <a:alpha val="50000"/>
          </a:srgbClr>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Benutzerdefiniert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themeOverride>
</file>

<file path=docProps/app.xml><?xml version="1.0" encoding="utf-8"?>
<Properties xmlns="http://schemas.openxmlformats.org/officeDocument/2006/extended-properties" xmlns:vt="http://schemas.openxmlformats.org/officeDocument/2006/docPropsVTypes">
  <Template/>
  <TotalTime>8179</TotalTime>
  <Words>2209</Words>
  <Application>Microsoft Office PowerPoint</Application>
  <PresentationFormat>Custom</PresentationFormat>
  <Paragraphs>736</Paragraphs>
  <Slides>43</Slides>
  <Notes>40</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Calibri</vt:lpstr>
      <vt:lpstr>Cambria Math</vt:lpstr>
      <vt:lpstr>Helvetica</vt:lpstr>
      <vt:lpstr>Helvetica Light</vt:lpstr>
      <vt:lpstr>Helvetica Neue</vt:lpstr>
      <vt:lpstr>Lucida Grande CY</vt:lpstr>
      <vt:lpstr>Wingdings</vt:lpstr>
      <vt:lpstr>ヒラギノ角ゴ Pro W3</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Robert</dc:creator>
  <cp:lastModifiedBy>parisa</cp:lastModifiedBy>
  <cp:revision>1657</cp:revision>
  <dcterms:modified xsi:type="dcterms:W3CDTF">2018-10-21T10:52:20Z</dcterms:modified>
</cp:coreProperties>
</file>